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325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8" r:id="rId61"/>
    <p:sldId id="315" r:id="rId62"/>
    <p:sldId id="317" r:id="rId63"/>
    <p:sldId id="316" r:id="rId64"/>
    <p:sldId id="326" r:id="rId65"/>
    <p:sldId id="319" r:id="rId66"/>
    <p:sldId id="320" r:id="rId67"/>
    <p:sldId id="321" r:id="rId68"/>
    <p:sldId id="322" r:id="rId69"/>
    <p:sldId id="324" r:id="rId70"/>
    <p:sldId id="327" r:id="rId71"/>
    <p:sldId id="328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927" autoAdjust="0"/>
  </p:normalViewPr>
  <p:slideViewPr>
    <p:cSldViewPr snapToGrid="0" snapToObjects="1">
      <p:cViewPr varScale="1">
        <p:scale>
          <a:sx n="72" d="100"/>
          <a:sy n="72" d="100"/>
        </p:scale>
        <p:origin x="-20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3AF03-C253-1242-BDD1-BEAF498D5E30}" type="datetimeFigureOut">
              <a:rPr lang="en-US" smtClean="0"/>
              <a:t>9/15/16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7DFCB-1788-9F47-BE17-0C536D158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04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8400B-F3C1-F746-BC4C-59D7EF30E16E}" type="datetimeFigureOut">
              <a:rPr lang="en-US" smtClean="0"/>
              <a:t>9/15/16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92D53-3A37-2348-A96C-FA835B451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22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Roomba Agent, Self Driving Cars</a:t>
            </a:r>
            <a:r>
              <a:rPr lang="en-US" baseline="0" dirty="0" smtClean="0"/>
              <a:t> agent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(goal based, reflex agents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  <a:endParaRPr lang="en-US" baseline="0" dirty="0" smtClean="0"/>
          </a:p>
          <a:p>
            <a:r>
              <a:rPr lang="en-US" baseline="0" dirty="0" smtClean="0"/>
              <a:t>Search – </a:t>
            </a:r>
            <a:r>
              <a:rPr lang="en-US" baseline="0" dirty="0" err="1" smtClean="0"/>
              <a:t>Pacman</a:t>
            </a:r>
            <a:r>
              <a:rPr lang="en-US" baseline="0" dirty="0" smtClean="0"/>
              <a:t> Agent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92D53-3A37-2348-A96C-FA835B451B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08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“half of the starting positions for the n-puzzle are impossible to resolve”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B20E2E-89AC-8543-8758-EBEBD88A399B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23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“half of the starting positions for the n-puzzle are impossible to resolve”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B20E2E-89AC-8543-8758-EBEBD88A399B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23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“half of the starting positions for the n-puzzle are impossible to resolve”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B20E2E-89AC-8543-8758-EBEBD88A399B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23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latin typeface="Calibri" pitchFamily="34" charset="0"/>
              </a:rPr>
              <a:t>Admissible (optimistic) heuristics slow down bad plans but never outweigh true costs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B20E2E-89AC-8543-8758-EBEBD88A399B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22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latin typeface="Calibri" pitchFamily="34" charset="0"/>
              </a:rPr>
              <a:t>Admissible (optimistic) heuristics slow down bad plans but never outweigh true costs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B20E2E-89AC-8543-8758-EBEBD88A399B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27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true cost = 26</a:t>
            </a:r>
          </a:p>
          <a:p>
            <a:r>
              <a:rPr lang="en-US" dirty="0" smtClean="0"/>
              <a:t>admissible because it does not over-estimate</a:t>
            </a:r>
            <a:r>
              <a:rPr lang="en-US" baseline="0" dirty="0" smtClean="0"/>
              <a:t> the true solution cost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92D53-3A37-2348-A96C-FA835B451B3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26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Calibri" charset="0"/>
              </a:rPr>
              <a:t>Fringe: Next set of nodes to Explore</a:t>
            </a: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B7A721F-37B9-8D4C-B1D3-F28C982258AC}" type="slidenum">
              <a:rPr lang="en-US" sz="1200"/>
              <a:pPr eaLnBrk="1" hangingPunct="1"/>
              <a:t>19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3D16BE2-9945-974D-9C3B-FE2D4382C534}" type="slidenum">
              <a:rPr lang="en-US" sz="1200"/>
              <a:pPr eaLnBrk="1" hangingPunct="1"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hshl</a:t>
            </a:r>
            <a:r>
              <a:rPr lang="en-US" dirty="0" smtClean="0"/>
              <a:t>(n)</a:t>
            </a:r>
            <a:r>
              <a:rPr lang="en-US" baseline="0" dirty="0" smtClean="0"/>
              <a:t> -&gt; here n is any 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92D53-3A37-2348-A96C-FA835B451B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87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33</a:t>
            </a:fld>
            <a:endParaRPr lang="en-US" smtClean="0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3169"/>
          </a:xfrm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takes path via B -&gt; 2 + 1 = 3 (path via A 2+ 4 =4 more</a:t>
            </a:r>
            <a:r>
              <a:rPr lang="en-US" baseline="0" dirty="0" smtClean="0"/>
              <a:t> expensive)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options</a:t>
            </a:r>
            <a:endParaRPr lang="en-US" dirty="0" smtClean="0"/>
          </a:p>
          <a:p>
            <a:r>
              <a:rPr lang="en-US" dirty="0" smtClean="0"/>
              <a:t>B-&gt; G (cost = 6)</a:t>
            </a:r>
          </a:p>
          <a:p>
            <a:r>
              <a:rPr lang="en-US" dirty="0" smtClean="0"/>
              <a:t>S-&gt; A (cost = 4) -&gt; pick this one</a:t>
            </a:r>
          </a:p>
          <a:p>
            <a:endParaRPr lang="en-US" dirty="0" smtClean="0"/>
          </a:p>
          <a:p>
            <a:r>
              <a:rPr lang="en-US" dirty="0" smtClean="0"/>
              <a:t>Options</a:t>
            </a:r>
          </a:p>
          <a:p>
            <a:r>
              <a:rPr lang="en-US" dirty="0" smtClean="0"/>
              <a:t>A -&gt; G</a:t>
            </a:r>
            <a:r>
              <a:rPr lang="en-US" baseline="0" dirty="0" smtClean="0"/>
              <a:t> (cost = 6)</a:t>
            </a:r>
          </a:p>
          <a:p>
            <a:r>
              <a:rPr lang="en-US" baseline="0" dirty="0" smtClean="0"/>
              <a:t>B -&gt; G (Cost =6)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92D53-3A37-2348-A96C-FA835B451B3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71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options: </a:t>
            </a:r>
          </a:p>
          <a:p>
            <a:endParaRPr lang="en-US" dirty="0" smtClean="0"/>
          </a:p>
          <a:p>
            <a:r>
              <a:rPr lang="en-US" dirty="0" smtClean="0"/>
              <a:t>S-&gt; G (cost = 5)</a:t>
            </a:r>
          </a:p>
          <a:p>
            <a:r>
              <a:rPr lang="en-US" dirty="0" smtClean="0"/>
              <a:t>S-&gt; A (</a:t>
            </a:r>
            <a:r>
              <a:rPr lang="en-US" dirty="0" err="1" smtClean="0"/>
              <a:t>est</a:t>
            </a:r>
            <a:r>
              <a:rPr lang="en-US" dirty="0" smtClean="0"/>
              <a:t> cost = 7)</a:t>
            </a:r>
          </a:p>
          <a:p>
            <a:endParaRPr lang="en-US" dirty="0" smtClean="0"/>
          </a:p>
          <a:p>
            <a:r>
              <a:rPr lang="en-US" dirty="0" smtClean="0"/>
              <a:t>Pick the first one</a:t>
            </a:r>
          </a:p>
          <a:p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baseline="0" dirty="0" smtClean="0"/>
              <a:t> actual cost of S-&gt; A -&gt; G = 4, which is less than the path picked. Heuristics were not good. Estimates should be less than actual costs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92D53-3A37-2348-A96C-FA835B451B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52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relaxation is an approximation of a difficult problem by a nearby problem that is easier to solve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B20E2E-89AC-8543-8758-EBEBD88A399B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5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67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67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9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05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22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64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7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18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70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8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49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21ABC-2416-1A4A-99A3-403B65EC246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A51D4-3DFF-3845-8AAD-B9902DE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05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31.png"/><Relationship Id="rId13" Type="http://schemas.openxmlformats.org/officeDocument/2006/relationships/image" Target="../media/image27.png"/><Relationship Id="rId1" Type="http://schemas.openxmlformats.org/officeDocument/2006/relationships/tags" Target="../tags/tag5.xml"/><Relationship Id="rId2" Type="http://schemas.openxmlformats.org/officeDocument/2006/relationships/tags" Target="../tags/tag6.xml"/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tags" Target="../tags/tag9.xml"/><Relationship Id="rId6" Type="http://schemas.openxmlformats.org/officeDocument/2006/relationships/tags" Target="../tags/tag10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0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4" Type="http://schemas.openxmlformats.org/officeDocument/2006/relationships/tags" Target="../tags/tag19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7" Type="http://schemas.openxmlformats.org/officeDocument/2006/relationships/image" Target="../media/image30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tags" Target="../tags/tag16.xml"/><Relationship Id="rId2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0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CS5100: Foundations of Artificial Intelligence</a:t>
            </a:r>
            <a:br>
              <a:rPr lang="en-US" dirty="0" smtClean="0">
                <a:cs typeface="+mj-cs"/>
              </a:rPr>
            </a:br>
            <a:r>
              <a:rPr lang="en-US" dirty="0" smtClean="0">
                <a:cs typeface="+mj-cs"/>
              </a:rPr>
              <a:t/>
            </a:r>
            <a:br>
              <a:rPr lang="en-US" dirty="0" smtClean="0">
                <a:cs typeface="+mj-cs"/>
              </a:rPr>
            </a:br>
            <a:r>
              <a:rPr lang="en-US" sz="3600" dirty="0" smtClean="0">
                <a:cs typeface="+mj-cs"/>
              </a:rPr>
              <a:t>Informed search algorithms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>
              <a:cs typeface="+mn-cs"/>
            </a:endParaRPr>
          </a:p>
          <a:p>
            <a:pPr eaLnBrk="1" hangingPunct="1">
              <a:defRPr/>
            </a:pPr>
            <a:r>
              <a:rPr lang="en-US" dirty="0" smtClean="0"/>
              <a:t>Dr. Rutu Mulkar-Mehta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Lecture 2</a:t>
            </a:r>
          </a:p>
        </p:txBody>
      </p:sp>
    </p:spTree>
    <p:extLst>
      <p:ext uri="{BB962C8B-B14F-4D97-AF65-F5344CB8AC3E}">
        <p14:creationId xmlns:p14="http://schemas.microsoft.com/office/powerpoint/2010/main" val="401180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Review: 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DFS is complete </a:t>
            </a:r>
          </a:p>
          <a:p>
            <a:pPr lvl="1" eaLnBrk="1" hangingPunct="1">
              <a:defRPr/>
            </a:pPr>
            <a:r>
              <a:rPr lang="en-US" dirty="0" smtClean="0"/>
              <a:t>(if the search tree is finite).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It is not optimal </a:t>
            </a:r>
          </a:p>
          <a:p>
            <a:pPr lvl="1" eaLnBrk="1" hangingPunct="1">
              <a:defRPr/>
            </a:pPr>
            <a:r>
              <a:rPr lang="en-US" dirty="0" smtClean="0"/>
              <a:t>(it stops at the first goal state it finds, no matter if there is another goal state that is shallower/better  than that).</a:t>
            </a:r>
          </a:p>
        </p:txBody>
      </p:sp>
    </p:spTree>
    <p:extLst>
      <p:ext uri="{BB962C8B-B14F-4D97-AF65-F5344CB8AC3E}">
        <p14:creationId xmlns:p14="http://schemas.microsoft.com/office/powerpoint/2010/main" val="306532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Review: 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Space: O(</a:t>
            </a:r>
            <a:r>
              <a:rPr lang="en-US" dirty="0" err="1" smtClean="0">
                <a:cs typeface="+mn-cs"/>
              </a:rPr>
              <a:t>bm</a:t>
            </a:r>
            <a:r>
              <a:rPr lang="en-US" dirty="0" smtClean="0">
                <a:cs typeface="+mn-cs"/>
              </a:rPr>
              <a:t>)</a:t>
            </a:r>
          </a:p>
          <a:p>
            <a:pPr lvl="1" eaLnBrk="1" hangingPunct="1">
              <a:defRPr/>
            </a:pPr>
            <a:r>
              <a:rPr lang="en-US" dirty="0" smtClean="0"/>
              <a:t>Much lower than BFS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Time: O(</a:t>
            </a:r>
            <a:r>
              <a:rPr lang="en-US" dirty="0" err="1" smtClean="0">
                <a:cs typeface="+mn-cs"/>
              </a:rPr>
              <a:t>b</a:t>
            </a:r>
            <a:r>
              <a:rPr lang="en-US" baseline="30000" dirty="0" err="1" smtClean="0">
                <a:cs typeface="+mn-cs"/>
              </a:rPr>
              <a:t>m</a:t>
            </a:r>
            <a:r>
              <a:rPr lang="en-US" dirty="0" smtClean="0">
                <a:cs typeface="+mn-cs"/>
              </a:rPr>
              <a:t>)</a:t>
            </a:r>
          </a:p>
          <a:p>
            <a:pPr lvl="1" eaLnBrk="1" hangingPunct="1">
              <a:defRPr/>
            </a:pPr>
            <a:r>
              <a:rPr lang="en-US" sz="2400" dirty="0" smtClean="0"/>
              <a:t>(Higher than BFS if there is a solution on a level smaller than the maximum depth of the tree).</a:t>
            </a:r>
          </a:p>
          <a:p>
            <a:pPr lvl="1" eaLnBrk="1" hangingPunct="1">
              <a:defRPr/>
            </a:pPr>
            <a:r>
              <a:rPr lang="en-US" sz="2400" dirty="0" smtClean="0"/>
              <a:t>Danger of running out of memory or running indefinitely for infinite trees.</a:t>
            </a:r>
          </a:p>
          <a:p>
            <a:pPr eaLnBrk="1" hangingPunct="1">
              <a:defRPr/>
            </a:pPr>
            <a:endParaRPr lang="en-US" baseline="30000" dirty="0" smtClean="0">
              <a:cs typeface="+mn-cs"/>
            </a:endParaRP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b = branching factor</a:t>
            </a: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m = maximum depth</a:t>
            </a:r>
          </a:p>
        </p:txBody>
      </p:sp>
    </p:spTree>
    <p:extLst>
      <p:ext uri="{BB962C8B-B14F-4D97-AF65-F5344CB8AC3E}">
        <p14:creationId xmlns:p14="http://schemas.microsoft.com/office/powerpoint/2010/main" val="201206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Review: Iterative Deepening 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The search depth for DFS increased iteratively over time, gradually increasing the maximum depth to which it is applied. 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This is repeated until finding a goal. 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Combines advantages of DFS and BFS.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It is complete.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It is optimal (the shallowest goal state will be found first, since the level is increased by one every iteration).</a:t>
            </a:r>
          </a:p>
        </p:txBody>
      </p:sp>
    </p:spTree>
    <p:extLst>
      <p:ext uri="{BB962C8B-B14F-4D97-AF65-F5344CB8AC3E}">
        <p14:creationId xmlns:p14="http://schemas.microsoft.com/office/powerpoint/2010/main" val="265319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Review: Iterative Deepening 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Space: O(</a:t>
            </a:r>
            <a:r>
              <a:rPr lang="en-US" dirty="0" err="1" smtClean="0">
                <a:cs typeface="+mn-cs"/>
              </a:rPr>
              <a:t>bd</a:t>
            </a:r>
            <a:r>
              <a:rPr lang="en-US" dirty="0" smtClean="0">
                <a:cs typeface="+mn-cs"/>
              </a:rPr>
              <a:t>)</a:t>
            </a:r>
          </a:p>
          <a:p>
            <a:pPr lvl="1" eaLnBrk="1" hangingPunct="1">
              <a:defRPr/>
            </a:pPr>
            <a:r>
              <a:rPr lang="en-US" dirty="0" smtClean="0"/>
              <a:t>(better than DFS, d is depth of shallowest goal state, instead of m, maximum depth of the whole tree).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Time: O(</a:t>
            </a:r>
            <a:r>
              <a:rPr lang="en-US" dirty="0" err="1" smtClean="0">
                <a:cs typeface="+mn-cs"/>
              </a:rPr>
              <a:t>b</a:t>
            </a:r>
            <a:r>
              <a:rPr lang="en-US" baseline="30000" dirty="0" err="1" smtClean="0">
                <a:cs typeface="+mn-cs"/>
              </a:rPr>
              <a:t>d</a:t>
            </a:r>
            <a:r>
              <a:rPr lang="en-US" dirty="0" smtClean="0">
                <a:cs typeface="+mn-cs"/>
              </a:rPr>
              <a:t>)</a:t>
            </a:r>
          </a:p>
          <a:p>
            <a:pPr marL="0" indent="0" eaLnBrk="1" hangingPunct="1">
              <a:buFontTx/>
              <a:buNone/>
              <a:defRPr/>
            </a:pPr>
            <a:endParaRPr lang="en-US" baseline="30000" dirty="0" smtClean="0">
              <a:cs typeface="+mn-cs"/>
            </a:endParaRP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b = branching factor</a:t>
            </a: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m = maximum depth</a:t>
            </a:r>
          </a:p>
          <a:p>
            <a:pPr eaLnBrk="1" hangingPunct="1">
              <a:defRPr/>
            </a:pP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41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Review: Uniform Cost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Expand </a:t>
            </a:r>
            <a:r>
              <a:rPr lang="en-US" dirty="0"/>
              <a:t>lowest path </a:t>
            </a:r>
            <a:r>
              <a:rPr lang="en-US" dirty="0" smtClean="0"/>
              <a:t>cost </a:t>
            </a:r>
          </a:p>
          <a:p>
            <a:pPr eaLnBrk="1" hangingPunct="1">
              <a:defRPr/>
            </a:pPr>
            <a:r>
              <a:rPr lang="en-US" dirty="0" smtClean="0"/>
              <a:t>Demands </a:t>
            </a:r>
            <a:r>
              <a:rPr lang="en-US" dirty="0"/>
              <a:t>the use of a priority queue</a:t>
            </a:r>
          </a:p>
          <a:p>
            <a:pPr eaLnBrk="1" hangingPunct="1">
              <a:defRPr/>
            </a:pPr>
            <a:endParaRPr lang="en-US" dirty="0" smtClean="0">
              <a:cs typeface="+mn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7236" y="2165940"/>
            <a:ext cx="4234859" cy="42348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1826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Uniform Cost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/>
              <a:t>Space: O(</a:t>
            </a:r>
            <a:r>
              <a:rPr lang="en-US" dirty="0" smtClean="0"/>
              <a:t>b</a:t>
            </a:r>
            <a:r>
              <a:rPr lang="en-US" baseline="30000" dirty="0" smtClean="0"/>
              <a:t>1+C/e</a:t>
            </a:r>
            <a:r>
              <a:rPr lang="en-US" dirty="0" smtClean="0"/>
              <a:t>)</a:t>
            </a:r>
            <a:endParaRPr lang="en-US" dirty="0"/>
          </a:p>
          <a:p>
            <a:pPr eaLnBrk="1" hangingPunct="1">
              <a:defRPr/>
            </a:pPr>
            <a:r>
              <a:rPr lang="en-US" dirty="0" smtClean="0"/>
              <a:t>Time</a:t>
            </a:r>
            <a:r>
              <a:rPr lang="en-US" dirty="0"/>
              <a:t>: O(b</a:t>
            </a:r>
            <a:r>
              <a:rPr lang="en-US" baseline="30000" dirty="0"/>
              <a:t>1+C/e</a:t>
            </a:r>
            <a:r>
              <a:rPr lang="en-US" dirty="0"/>
              <a:t>)</a:t>
            </a:r>
          </a:p>
          <a:p>
            <a:pPr marL="0" indent="0" eaLnBrk="1" hangingPunct="1">
              <a:buFontTx/>
              <a:buNone/>
              <a:defRPr/>
            </a:pPr>
            <a:endParaRPr lang="en-US" baseline="30000" dirty="0" smtClean="0"/>
          </a:p>
          <a:p>
            <a:pPr marL="0" indent="0" eaLnBrk="1" hangingPunct="1">
              <a:buFontTx/>
              <a:buNone/>
              <a:defRPr/>
            </a:pP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Can be much greater than </a:t>
            </a:r>
            <a:r>
              <a:rPr lang="en-US" dirty="0" err="1" smtClean="0"/>
              <a:t>b</a:t>
            </a:r>
            <a:r>
              <a:rPr lang="en-US" baseline="30000" dirty="0" err="1" smtClean="0"/>
              <a:t>d</a:t>
            </a:r>
            <a:endParaRPr lang="en-US" baseline="30000" dirty="0" smtClean="0"/>
          </a:p>
          <a:p>
            <a:pPr marL="0" indent="0" eaLnBrk="1" hangingPunct="1">
              <a:buFontTx/>
              <a:buNone/>
              <a:defRPr/>
            </a:pPr>
            <a:endParaRPr lang="en-US" baseline="30000" dirty="0"/>
          </a:p>
          <a:p>
            <a:pPr eaLnBrk="1" hangingPunct="1">
              <a:defRPr/>
            </a:pPr>
            <a:r>
              <a:rPr lang="en-US" sz="2800" dirty="0" smtClean="0"/>
              <a:t>C = cost of optimal solution</a:t>
            </a:r>
          </a:p>
          <a:p>
            <a:pPr eaLnBrk="1" hangingPunct="1">
              <a:defRPr/>
            </a:pPr>
            <a:r>
              <a:rPr lang="en-US" sz="2800" dirty="0" smtClean="0"/>
              <a:t>e = cost of every action</a:t>
            </a:r>
          </a:p>
          <a:p>
            <a:pPr eaLnBrk="1" hangingPunct="1">
              <a:defRPr/>
            </a:pPr>
            <a:r>
              <a:rPr lang="en-US" sz="2800" dirty="0" smtClean="0"/>
              <a:t>b </a:t>
            </a:r>
            <a:r>
              <a:rPr lang="en-US" sz="2800" dirty="0"/>
              <a:t>= branching factor</a:t>
            </a:r>
          </a:p>
          <a:p>
            <a:pPr eaLnBrk="1" hangingPunct="1">
              <a:defRPr/>
            </a:pPr>
            <a:r>
              <a:rPr lang="en-US" sz="2800" dirty="0"/>
              <a:t>m = maximum depth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84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Issues with all these above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don</a:t>
            </a:r>
            <a:r>
              <a:rPr lang="fr-FR" dirty="0" smtClean="0"/>
              <a:t>’</a:t>
            </a:r>
            <a:r>
              <a:rPr lang="en-US" dirty="0" smtClean="0"/>
              <a:t>t know if we are going in the right direction</a:t>
            </a:r>
          </a:p>
          <a:p>
            <a:r>
              <a:rPr lang="en-US" dirty="0" smtClean="0"/>
              <a:t>we need more information about the problem space to solve the problem effectively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23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Informed Search</a:t>
            </a:r>
          </a:p>
          <a:p>
            <a:pPr lvl="1" eaLnBrk="1" hangingPunct="1">
              <a:defRPr/>
            </a:pPr>
            <a:r>
              <a:rPr lang="en-US" dirty="0" smtClean="0"/>
              <a:t>Problem Specific Knowledge is provided</a:t>
            </a:r>
          </a:p>
          <a:p>
            <a:pPr lvl="1" eaLnBrk="1" hangingPunct="1">
              <a:defRPr/>
            </a:pPr>
            <a:r>
              <a:rPr lang="en-US" dirty="0" smtClean="0"/>
              <a:t>This is beyond the definition of the problem itself</a:t>
            </a:r>
          </a:p>
          <a:p>
            <a:pPr lvl="1" eaLnBrk="1" hangingPunct="1">
              <a:defRPr/>
            </a:pPr>
            <a:r>
              <a:rPr lang="en-US" dirty="0" smtClean="0"/>
              <a:t>This information can be used to find solutions more efficiently than uninformed search</a:t>
            </a:r>
          </a:p>
        </p:txBody>
      </p:sp>
      <p:pic>
        <p:nvPicPr>
          <p:cNvPr id="563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94213"/>
            <a:ext cx="2667000" cy="234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454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>
                <a:cs typeface="+mn-cs"/>
              </a:rPr>
              <a:t>Best-first search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>
                <a:cs typeface="+mn-cs"/>
              </a:rPr>
              <a:t>Greedy best-first search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>
                <a:cs typeface="+mn-cs"/>
              </a:rPr>
              <a:t>A</a:t>
            </a:r>
            <a:r>
              <a:rPr lang="en-US" sz="2800" baseline="30000" dirty="0" smtClean="0">
                <a:cs typeface="+mn-cs"/>
              </a:rPr>
              <a:t>*</a:t>
            </a:r>
            <a:r>
              <a:rPr lang="en-US" sz="2800" dirty="0" smtClean="0">
                <a:cs typeface="+mn-cs"/>
              </a:rPr>
              <a:t> search</a:t>
            </a:r>
          </a:p>
        </p:txBody>
      </p:sp>
    </p:spTree>
    <p:extLst>
      <p:ext uri="{BB962C8B-B14F-4D97-AF65-F5344CB8AC3E}">
        <p14:creationId xmlns:p14="http://schemas.microsoft.com/office/powerpoint/2010/main" val="298143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Best-first search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u="sng" dirty="0"/>
              <a:t>Implementation</a:t>
            </a:r>
            <a:r>
              <a:rPr lang="en-US" sz="2400" dirty="0"/>
              <a:t>: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/>
              <a:t>	Order the nodes in fringe in decreasing order of desirability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400" dirty="0" smtClean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cs typeface="+mn-cs"/>
              </a:rPr>
              <a:t>Idea: use an </a:t>
            </a:r>
            <a:r>
              <a:rPr lang="en-US" sz="2400" dirty="0" smtClean="0">
                <a:solidFill>
                  <a:srgbClr val="FF0000"/>
                </a:solidFill>
                <a:cs typeface="+mn-cs"/>
              </a:rPr>
              <a:t>evaluation function</a:t>
            </a:r>
            <a:r>
              <a:rPr lang="en-US" sz="2400" dirty="0" smtClean="0">
                <a:cs typeface="+mn-cs"/>
              </a:rPr>
              <a:t> </a:t>
            </a:r>
            <a:r>
              <a:rPr lang="en-US" sz="2400" i="1" dirty="0" smtClean="0">
                <a:cs typeface="+mn-cs"/>
              </a:rPr>
              <a:t>f(n) </a:t>
            </a:r>
            <a:r>
              <a:rPr lang="en-US" sz="2400" dirty="0" smtClean="0">
                <a:cs typeface="+mn-cs"/>
              </a:rPr>
              <a:t>for each node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 smtClean="0"/>
              <a:t>estimate of "desirability”
Expand most desirable unexpanded node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 smtClean="0"/>
              <a:t>f(n) is based on the heuristic h(n)
</a:t>
            </a:r>
            <a:endParaRPr lang="en-US" sz="2400" dirty="0" smtClean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cs typeface="+mn-cs"/>
              </a:rPr>
              <a:t>Special cases: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 smtClean="0"/>
              <a:t>greedy best-first search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 smtClean="0"/>
              <a:t>A</a:t>
            </a:r>
            <a:r>
              <a:rPr lang="en-US" sz="2000" baseline="30000" dirty="0" smtClean="0"/>
              <a:t>*</a:t>
            </a:r>
            <a:r>
              <a:rPr lang="en-US" sz="2000" dirty="0" smtClean="0"/>
              <a:t> search
</a:t>
            </a:r>
          </a:p>
        </p:txBody>
      </p:sp>
    </p:spTree>
    <p:extLst>
      <p:ext uri="{BB962C8B-B14F-4D97-AF65-F5344CB8AC3E}">
        <p14:creationId xmlns:p14="http://schemas.microsoft.com/office/powerpoint/2010/main" val="2150707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P0 – How many did it?</a:t>
            </a:r>
          </a:p>
          <a:p>
            <a:r>
              <a:rPr lang="en-US" dirty="0" smtClean="0"/>
              <a:t>Project 1- How many started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32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3805238"/>
            <a:ext cx="4967287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342900" y="1219200"/>
            <a:ext cx="5143500" cy="238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523875" y="4384675"/>
            <a:ext cx="2270125" cy="1924050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8"/>
              <a:ext cx="3025588" cy="1499313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7355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558171" cy="369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57356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402189" cy="369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474663" y="4833938"/>
            <a:ext cx="2233612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353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796452" cy="36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50" y="1417638"/>
            <a:ext cx="2555875" cy="230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3997325"/>
            <a:ext cx="2606675" cy="237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25584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Example of Heuristic Function</a:t>
            </a:r>
          </a:p>
        </p:txBody>
      </p:sp>
      <p:pic>
        <p:nvPicPr>
          <p:cNvPr id="6146" name="Picture 4" descr="romani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8229600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609600" y="2819400"/>
            <a:ext cx="381000" cy="381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343400" y="4800600"/>
            <a:ext cx="381000" cy="381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934200" y="1600200"/>
            <a:ext cx="17526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7391400" y="5943600"/>
            <a:ext cx="857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</p:spTree>
    <p:extLst>
      <p:ext uri="{BB962C8B-B14F-4D97-AF65-F5344CB8AC3E}">
        <p14:creationId xmlns:p14="http://schemas.microsoft.com/office/powerpoint/2010/main" val="174183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61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Greedy Search</a:t>
            </a:r>
            <a:endParaRPr lang="en-US" dirty="0"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  <p:pic>
        <p:nvPicPr>
          <p:cNvPr id="5837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-457200"/>
            <a:ext cx="73152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1545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Greedy best-first search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Evaluation function </a:t>
            </a:r>
            <a:r>
              <a:rPr lang="en-US" i="1" dirty="0" smtClean="0">
                <a:cs typeface="+mn-cs"/>
              </a:rPr>
              <a:t>f(n) = h(n) </a:t>
            </a:r>
            <a:r>
              <a:rPr lang="en-US" dirty="0" smtClean="0">
                <a:cs typeface="+mn-cs"/>
              </a:rPr>
              <a:t>(</a:t>
            </a:r>
            <a:r>
              <a:rPr lang="en-US" dirty="0" smtClean="0">
                <a:solidFill>
                  <a:srgbClr val="FF0000"/>
                </a:solidFill>
                <a:cs typeface="+mn-cs"/>
              </a:rPr>
              <a:t>h</a:t>
            </a:r>
            <a:r>
              <a:rPr lang="en-US" dirty="0" smtClean="0">
                <a:cs typeface="+mn-cs"/>
              </a:rPr>
              <a:t>euristic)</a:t>
            </a:r>
          </a:p>
          <a:p>
            <a:pPr lvl="1" eaLnBrk="1" hangingPunct="1">
              <a:defRPr/>
            </a:pPr>
            <a:r>
              <a:rPr lang="en-US" dirty="0" smtClean="0">
                <a:cs typeface="+mn-cs"/>
              </a:rPr>
              <a:t>e.g. estimate of cost from </a:t>
            </a:r>
            <a:r>
              <a:rPr lang="en-US" i="1" dirty="0" smtClean="0">
                <a:cs typeface="+mn-cs"/>
              </a:rPr>
              <a:t>n</a:t>
            </a:r>
            <a:r>
              <a:rPr lang="en-US" dirty="0" smtClean="0">
                <a:cs typeface="+mn-cs"/>
              </a:rPr>
              <a:t> to </a:t>
            </a:r>
            <a:r>
              <a:rPr lang="en-US" i="1" dirty="0" smtClean="0">
                <a:cs typeface="+mn-cs"/>
              </a:rPr>
              <a:t>goal</a:t>
            </a:r>
            <a:r>
              <a:rPr lang="en-US" dirty="0" smtClean="0">
                <a:cs typeface="+mn-cs"/>
              </a:rPr>
              <a:t>
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e.g., </a:t>
            </a:r>
            <a:r>
              <a:rPr lang="en-US" i="1" dirty="0" err="1" smtClean="0">
                <a:cs typeface="+mn-cs"/>
              </a:rPr>
              <a:t>h</a:t>
            </a:r>
            <a:r>
              <a:rPr lang="en-US" i="1" baseline="-25000" dirty="0" err="1" smtClean="0">
                <a:cs typeface="+mn-cs"/>
              </a:rPr>
              <a:t>SLD</a:t>
            </a:r>
            <a:r>
              <a:rPr lang="en-US" i="1" dirty="0" smtClean="0">
                <a:cs typeface="+mn-cs"/>
              </a:rPr>
              <a:t>(n)</a:t>
            </a:r>
            <a:r>
              <a:rPr lang="en-US" dirty="0" smtClean="0">
                <a:cs typeface="+mn-cs"/>
              </a:rPr>
              <a:t> </a:t>
            </a:r>
          </a:p>
          <a:p>
            <a:pPr lvl="1" eaLnBrk="1" hangingPunct="1">
              <a:defRPr/>
            </a:pPr>
            <a:r>
              <a:rPr lang="en-US" dirty="0" smtClean="0">
                <a:cs typeface="+mn-cs"/>
              </a:rPr>
              <a:t>straight-line distance from </a:t>
            </a:r>
            <a:r>
              <a:rPr lang="en-US" i="1" dirty="0" smtClean="0">
                <a:cs typeface="+mn-cs"/>
              </a:rPr>
              <a:t>n</a:t>
            </a:r>
            <a:r>
              <a:rPr lang="en-US" dirty="0" smtClean="0">
                <a:cs typeface="+mn-cs"/>
              </a:rPr>
              <a:t> to Bucharest
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Greedy best-first search expands the node that </a:t>
            </a:r>
            <a:r>
              <a:rPr lang="en-US" dirty="0" smtClean="0">
                <a:solidFill>
                  <a:srgbClr val="FF0000"/>
                </a:solidFill>
                <a:cs typeface="+mn-cs"/>
              </a:rPr>
              <a:t>appears</a:t>
            </a:r>
            <a:r>
              <a:rPr lang="en-US" dirty="0" smtClean="0">
                <a:cs typeface="+mn-cs"/>
              </a:rPr>
              <a:t> to be closest to goal
</a:t>
            </a:r>
          </a:p>
        </p:txBody>
      </p:sp>
    </p:spTree>
    <p:extLst>
      <p:ext uri="{BB962C8B-B14F-4D97-AF65-F5344CB8AC3E}">
        <p14:creationId xmlns:p14="http://schemas.microsoft.com/office/powerpoint/2010/main" val="1703890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Greedy best-first search example</a:t>
            </a:r>
          </a:p>
        </p:txBody>
      </p:sp>
      <p:pic>
        <p:nvPicPr>
          <p:cNvPr id="8194" name="Picture 4" descr="greedy-progress0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28800"/>
            <a:ext cx="546735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4" descr="romani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" r="21609" b="-2"/>
          <a:stretch>
            <a:fillRect/>
          </a:stretch>
        </p:blipFill>
        <p:spPr bwMode="auto">
          <a:xfrm>
            <a:off x="304800" y="4267200"/>
            <a:ext cx="3557588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381000" y="4800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38400" y="5867400"/>
            <a:ext cx="304800" cy="304800"/>
          </a:xfrm>
          <a:prstGeom prst="ellipse">
            <a:avLst/>
          </a:prstGeom>
          <a:noFill/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0"/>
          <a:stretch/>
        </p:blipFill>
        <p:spPr bwMode="auto">
          <a:xfrm>
            <a:off x="7162800" y="2438400"/>
            <a:ext cx="1692835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08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4" descr="greedy-progress0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28800"/>
            <a:ext cx="546735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Greedy best-first search example</a:t>
            </a:r>
          </a:p>
        </p:txBody>
      </p:sp>
      <p:pic>
        <p:nvPicPr>
          <p:cNvPr id="9219" name="Picture 4" descr="romani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" r="21609" b="-2"/>
          <a:stretch>
            <a:fillRect/>
          </a:stretch>
        </p:blipFill>
        <p:spPr bwMode="auto">
          <a:xfrm>
            <a:off x="304800" y="4267200"/>
            <a:ext cx="3557588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381000" y="4800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38400" y="5867400"/>
            <a:ext cx="304800" cy="304800"/>
          </a:xfrm>
          <a:prstGeom prst="ellipse">
            <a:avLst/>
          </a:prstGeom>
          <a:noFill/>
          <a:ln w="25400">
            <a:solidFill>
              <a:srgbClr val="2D2D8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3000" y="49530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0"/>
          <a:stretch/>
        </p:blipFill>
        <p:spPr bwMode="auto">
          <a:xfrm>
            <a:off x="7162800" y="2438400"/>
            <a:ext cx="1692835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919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4" descr="greedy-progress0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28800"/>
            <a:ext cx="546735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Greedy best-first search example</a:t>
            </a:r>
          </a:p>
        </p:txBody>
      </p:sp>
      <p:pic>
        <p:nvPicPr>
          <p:cNvPr id="10243" name="Picture 4" descr="romani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" r="21609" b="-2"/>
          <a:stretch>
            <a:fillRect/>
          </a:stretch>
        </p:blipFill>
        <p:spPr bwMode="auto">
          <a:xfrm>
            <a:off x="304800" y="4286250"/>
            <a:ext cx="3557588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381000" y="4800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38400" y="5867400"/>
            <a:ext cx="304800" cy="304800"/>
          </a:xfrm>
          <a:prstGeom prst="ellipse">
            <a:avLst/>
          </a:prstGeom>
          <a:noFill/>
          <a:ln w="25400">
            <a:solidFill>
              <a:srgbClr val="2D2D8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3000" y="50292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28800" y="50292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0"/>
          <a:stretch/>
        </p:blipFill>
        <p:spPr bwMode="auto">
          <a:xfrm>
            <a:off x="7162800" y="2438400"/>
            <a:ext cx="1692835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380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4" descr="greedy-progress0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28800"/>
            <a:ext cx="546735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Greedy best-first search example</a:t>
            </a:r>
          </a:p>
        </p:txBody>
      </p:sp>
      <p:pic>
        <p:nvPicPr>
          <p:cNvPr id="11267" name="Picture 4" descr="romani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" r="21609" b="-2"/>
          <a:stretch>
            <a:fillRect/>
          </a:stretch>
        </p:blipFill>
        <p:spPr bwMode="auto">
          <a:xfrm>
            <a:off x="304800" y="4286250"/>
            <a:ext cx="3557588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381000" y="4800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38400" y="5867400"/>
            <a:ext cx="304800" cy="304800"/>
          </a:xfrm>
          <a:prstGeom prst="ellipse">
            <a:avLst/>
          </a:prstGeom>
          <a:noFill/>
          <a:ln w="25400">
            <a:solidFill>
              <a:srgbClr val="2D2D8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3000" y="50292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28800" y="50292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0"/>
          <a:stretch/>
        </p:blipFill>
        <p:spPr bwMode="auto">
          <a:xfrm>
            <a:off x="7162800" y="2438400"/>
            <a:ext cx="1692835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61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Properties of greedy best-first search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u="sng" dirty="0" smtClean="0">
                <a:solidFill>
                  <a:srgbClr val="CC0099"/>
                </a:solidFill>
                <a:cs typeface="+mn-cs"/>
              </a:rPr>
              <a:t>Complete?</a:t>
            </a:r>
            <a:r>
              <a:rPr lang="en-US" dirty="0" smtClean="0">
                <a:cs typeface="+mn-cs"/>
              </a:rPr>
              <a:t> No </a:t>
            </a:r>
          </a:p>
          <a:p>
            <a:pPr lvl="1" eaLnBrk="1" hangingPunct="1">
              <a:defRPr/>
            </a:pPr>
            <a:r>
              <a:rPr lang="en-US" dirty="0" smtClean="0">
                <a:cs typeface="+mn-cs"/>
              </a:rPr>
              <a:t>can get stuck in loops, </a:t>
            </a:r>
          </a:p>
          <a:p>
            <a:pPr lvl="1" eaLnBrk="1" hangingPunct="1">
              <a:defRPr/>
            </a:pPr>
            <a:r>
              <a:rPr lang="en-US" dirty="0" smtClean="0">
                <a:cs typeface="+mn-cs"/>
              </a:rPr>
              <a:t>e.g., Iasi </a:t>
            </a:r>
            <a:r>
              <a:rPr lang="en-US" dirty="0" smtClean="0">
                <a:cs typeface="+mn-cs"/>
                <a:sym typeface="Wingdings" charset="0"/>
              </a:rPr>
              <a:t>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Neamt</a:t>
            </a:r>
            <a:r>
              <a:rPr lang="en-US" dirty="0" smtClean="0">
                <a:cs typeface="+mn-cs"/>
              </a:rPr>
              <a:t> </a:t>
            </a:r>
            <a:r>
              <a:rPr lang="en-US" dirty="0" smtClean="0">
                <a:cs typeface="+mn-cs"/>
                <a:sym typeface="Wingdings" charset="0"/>
              </a:rPr>
              <a:t></a:t>
            </a:r>
            <a:r>
              <a:rPr lang="en-US" dirty="0" smtClean="0">
                <a:cs typeface="+mn-cs"/>
              </a:rPr>
              <a:t> Iasi </a:t>
            </a:r>
            <a:r>
              <a:rPr lang="en-US" dirty="0" smtClean="0">
                <a:cs typeface="+mn-cs"/>
                <a:sym typeface="Wingdings" charset="0"/>
              </a:rPr>
              <a:t>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Neamt</a:t>
            </a:r>
            <a:r>
              <a:rPr lang="en-US" dirty="0" smtClean="0">
                <a:cs typeface="+mn-cs"/>
              </a:rPr>
              <a:t> </a:t>
            </a:r>
            <a:r>
              <a:rPr lang="en-US" dirty="0" smtClean="0">
                <a:cs typeface="+mn-cs"/>
                <a:sym typeface="Wingdings" charset="0"/>
              </a:rPr>
              <a:t></a:t>
            </a:r>
            <a:r>
              <a:rPr lang="en-US" dirty="0" smtClean="0">
                <a:cs typeface="+mn-cs"/>
              </a:rPr>
              <a:t> </a:t>
            </a:r>
          </a:p>
          <a:p>
            <a:pPr eaLnBrk="1" hangingPunct="1">
              <a:defRPr/>
            </a:pPr>
            <a:r>
              <a:rPr lang="en-US" u="sng" dirty="0" smtClean="0">
                <a:solidFill>
                  <a:srgbClr val="CC0099"/>
                </a:solidFill>
                <a:cs typeface="+mn-cs"/>
              </a:rPr>
              <a:t>Time?</a:t>
            </a:r>
            <a:r>
              <a:rPr lang="en-US" dirty="0" smtClean="0">
                <a:cs typeface="+mn-cs"/>
              </a:rPr>
              <a:t> </a:t>
            </a:r>
            <a:r>
              <a:rPr lang="en-US" i="1" dirty="0" smtClean="0">
                <a:cs typeface="+mn-cs"/>
              </a:rPr>
              <a:t>O(</a:t>
            </a:r>
            <a:r>
              <a:rPr lang="en-US" i="1" dirty="0" err="1" smtClean="0">
                <a:cs typeface="+mn-cs"/>
              </a:rPr>
              <a:t>b</a:t>
            </a:r>
            <a:r>
              <a:rPr lang="en-US" i="1" baseline="30000" dirty="0" err="1" smtClean="0">
                <a:cs typeface="+mn-cs"/>
              </a:rPr>
              <a:t>m</a:t>
            </a:r>
            <a:r>
              <a:rPr lang="en-US" i="1" dirty="0" smtClean="0">
                <a:cs typeface="+mn-cs"/>
              </a:rPr>
              <a:t>)</a:t>
            </a:r>
            <a:endParaRPr lang="en-US" dirty="0">
              <a:cs typeface="+mn-cs"/>
            </a:endParaRPr>
          </a:p>
          <a:p>
            <a:pPr lvl="1" eaLnBrk="1" hangingPunct="1">
              <a:defRPr/>
            </a:pPr>
            <a:r>
              <a:rPr lang="en-US" dirty="0" smtClean="0">
                <a:cs typeface="+mn-cs"/>
              </a:rPr>
              <a:t>but a good heuristic can give dramatic improvement</a:t>
            </a:r>
          </a:p>
          <a:p>
            <a:pPr eaLnBrk="1" hangingPunct="1">
              <a:defRPr/>
            </a:pPr>
            <a:r>
              <a:rPr lang="en-US" u="sng" dirty="0" smtClean="0">
                <a:solidFill>
                  <a:srgbClr val="CC0099"/>
                </a:solidFill>
                <a:cs typeface="+mn-cs"/>
              </a:rPr>
              <a:t>Space?</a:t>
            </a:r>
            <a:r>
              <a:rPr lang="en-US" dirty="0" smtClean="0">
                <a:cs typeface="+mn-cs"/>
              </a:rPr>
              <a:t> </a:t>
            </a:r>
            <a:r>
              <a:rPr lang="en-US" i="1" dirty="0" smtClean="0">
                <a:cs typeface="+mn-cs"/>
              </a:rPr>
              <a:t>O(</a:t>
            </a:r>
            <a:r>
              <a:rPr lang="en-US" i="1" dirty="0" err="1" smtClean="0">
                <a:cs typeface="+mn-cs"/>
              </a:rPr>
              <a:t>b</a:t>
            </a:r>
            <a:r>
              <a:rPr lang="en-US" i="1" baseline="30000" dirty="0" err="1" smtClean="0">
                <a:cs typeface="+mn-cs"/>
              </a:rPr>
              <a:t>m</a:t>
            </a:r>
            <a:r>
              <a:rPr lang="en-US" i="1" dirty="0" smtClean="0">
                <a:cs typeface="+mn-cs"/>
              </a:rPr>
              <a:t>) </a:t>
            </a:r>
          </a:p>
          <a:p>
            <a:pPr lvl="1" eaLnBrk="1" hangingPunct="1">
              <a:defRPr/>
            </a:pPr>
            <a:r>
              <a:rPr lang="en-US" dirty="0" smtClean="0">
                <a:cs typeface="+mn-cs"/>
              </a:rPr>
              <a:t>keeps all nodes in memory</a:t>
            </a:r>
          </a:p>
          <a:p>
            <a:pPr eaLnBrk="1" hangingPunct="1">
              <a:defRPr/>
            </a:pPr>
            <a:r>
              <a:rPr lang="en-US" u="sng" dirty="0" smtClean="0">
                <a:solidFill>
                  <a:srgbClr val="CC0099"/>
                </a:solidFill>
                <a:cs typeface="+mn-cs"/>
              </a:rPr>
              <a:t>Optimal?</a:t>
            </a:r>
            <a:r>
              <a:rPr lang="en-US" dirty="0" smtClean="0">
                <a:cs typeface="+mn-cs"/>
              </a:rPr>
              <a:t> No
</a:t>
            </a:r>
          </a:p>
        </p:txBody>
      </p:sp>
    </p:spTree>
    <p:extLst>
      <p:ext uri="{BB962C8B-B14F-4D97-AF65-F5344CB8AC3E}">
        <p14:creationId xmlns:p14="http://schemas.microsoft.com/office/powerpoint/2010/main" val="318356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Greedy Best First: Incomplete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>
              <a:cs typeface="+mn-cs"/>
            </a:endParaRPr>
          </a:p>
        </p:txBody>
      </p:sp>
      <p:pic>
        <p:nvPicPr>
          <p:cNvPr id="13315" name="Picture 4" descr="romani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8540750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3429000" y="3276600"/>
            <a:ext cx="304800" cy="304800"/>
          </a:xfrm>
          <a:prstGeom prst="ellipse">
            <a:avLst/>
          </a:prstGeom>
          <a:noFill/>
          <a:ln w="25400">
            <a:solidFill>
              <a:srgbClr val="2D2D8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486400" y="25908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48200" y="22098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1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Review from Lecture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Agents and Agent types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Agents to perform search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Uninformed Search Techniques</a:t>
            </a:r>
          </a:p>
          <a:p>
            <a:pPr lvl="1" eaLnBrk="1" hangingPunct="1">
              <a:defRPr/>
            </a:pPr>
            <a:r>
              <a:rPr lang="en-US" dirty="0" smtClean="0"/>
              <a:t>Breadth First Search</a:t>
            </a:r>
          </a:p>
          <a:p>
            <a:pPr lvl="1" eaLnBrk="1" hangingPunct="1">
              <a:defRPr/>
            </a:pPr>
            <a:r>
              <a:rPr lang="en-US" dirty="0" smtClean="0"/>
              <a:t>Depth First Search</a:t>
            </a:r>
          </a:p>
          <a:p>
            <a:pPr lvl="1" eaLnBrk="1" hangingPunct="1">
              <a:defRPr/>
            </a:pPr>
            <a:r>
              <a:rPr lang="en-US" dirty="0" smtClean="0"/>
              <a:t>Uniform Cost Search</a:t>
            </a:r>
          </a:p>
          <a:p>
            <a:pPr lvl="1" eaLnBrk="1" hangingPunct="1">
              <a:defRPr/>
            </a:pPr>
            <a:r>
              <a:rPr lang="en-US" dirty="0" smtClean="0"/>
              <a:t>Iterative Deepening Search</a:t>
            </a:r>
          </a:p>
        </p:txBody>
      </p:sp>
    </p:spTree>
    <p:extLst>
      <p:ext uri="{BB962C8B-B14F-4D97-AF65-F5344CB8AC3E}">
        <p14:creationId xmlns:p14="http://schemas.microsoft.com/office/powerpoint/2010/main" val="3381630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A*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0646" y="-76200"/>
            <a:ext cx="9136691" cy="762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453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</a:t>
            </a:r>
            <a:r>
              <a:rPr lang="en-US" baseline="30000" dirty="0" smtClean="0">
                <a:cs typeface="+mj-cs"/>
              </a:rPr>
              <a:t>*</a:t>
            </a:r>
            <a:r>
              <a:rPr lang="en-US" dirty="0" smtClean="0">
                <a:cs typeface="+mj-cs"/>
              </a:rPr>
              <a:t>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Idea: avoid expanding paths that are already expensive
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Evaluation function </a:t>
            </a:r>
            <a:r>
              <a:rPr lang="en-US" i="1" dirty="0" smtClean="0">
                <a:cs typeface="+mn-cs"/>
              </a:rPr>
              <a:t>f(n) = g(n) + h(n)</a:t>
            </a:r>
            <a:r>
              <a:rPr lang="en-US" dirty="0" smtClean="0">
                <a:cs typeface="+mn-cs"/>
              </a:rPr>
              <a:t>
</a:t>
            </a:r>
          </a:p>
          <a:p>
            <a:pPr eaLnBrk="1" hangingPunct="1">
              <a:defRPr/>
            </a:pPr>
            <a:r>
              <a:rPr lang="en-US" i="1" dirty="0" smtClean="0">
                <a:cs typeface="+mn-cs"/>
              </a:rPr>
              <a:t>g(n) </a:t>
            </a:r>
            <a:r>
              <a:rPr lang="en-US" dirty="0" smtClean="0">
                <a:cs typeface="+mn-cs"/>
              </a:rPr>
              <a:t>= cost so far to reach </a:t>
            </a:r>
            <a:r>
              <a:rPr lang="en-US" i="1" dirty="0" smtClean="0">
                <a:cs typeface="+mn-cs"/>
              </a:rPr>
              <a:t>n</a:t>
            </a:r>
          </a:p>
          <a:p>
            <a:pPr eaLnBrk="1" hangingPunct="1">
              <a:defRPr/>
            </a:pPr>
            <a:r>
              <a:rPr lang="en-US" i="1" dirty="0" smtClean="0">
                <a:cs typeface="+mn-cs"/>
              </a:rPr>
              <a:t>h(n)</a:t>
            </a:r>
            <a:r>
              <a:rPr lang="en-US" dirty="0" smtClean="0">
                <a:cs typeface="+mn-cs"/>
              </a:rPr>
              <a:t> = estimated cost from </a:t>
            </a:r>
            <a:r>
              <a:rPr lang="en-US" i="1" dirty="0" smtClean="0">
                <a:cs typeface="+mn-cs"/>
              </a:rPr>
              <a:t>n</a:t>
            </a:r>
            <a:r>
              <a:rPr lang="en-US" dirty="0" smtClean="0">
                <a:cs typeface="+mn-cs"/>
              </a:rPr>
              <a:t> to goal</a:t>
            </a:r>
          </a:p>
          <a:p>
            <a:pPr eaLnBrk="1" hangingPunct="1">
              <a:defRPr/>
            </a:pPr>
            <a:r>
              <a:rPr lang="en-US" i="1" dirty="0" smtClean="0">
                <a:cs typeface="+mn-cs"/>
              </a:rPr>
              <a:t>f(n) </a:t>
            </a:r>
            <a:r>
              <a:rPr lang="en-US" dirty="0" smtClean="0">
                <a:cs typeface="+mn-cs"/>
              </a:rPr>
              <a:t>= estimated total cost of path through </a:t>
            </a:r>
            <a:r>
              <a:rPr lang="en-US" i="1" dirty="0" smtClean="0">
                <a:cs typeface="+mn-cs"/>
              </a:rPr>
              <a:t>n</a:t>
            </a:r>
            <a:r>
              <a:rPr lang="en-US" dirty="0" smtClean="0">
                <a:cs typeface="+mn-cs"/>
              </a:rPr>
              <a:t> to goal
</a:t>
            </a:r>
          </a:p>
        </p:txBody>
      </p:sp>
    </p:spTree>
    <p:extLst>
      <p:ext uri="{BB962C8B-B14F-4D97-AF65-F5344CB8AC3E}">
        <p14:creationId xmlns:p14="http://schemas.microsoft.com/office/powerpoint/2010/main" val="2651567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</a:t>
            </a:r>
            <a:r>
              <a:rPr lang="en-US" baseline="30000" dirty="0" smtClean="0">
                <a:cs typeface="+mj-cs"/>
              </a:rPr>
              <a:t>*</a:t>
            </a:r>
            <a:r>
              <a:rPr lang="en-US" dirty="0" smtClean="0">
                <a:cs typeface="+mj-cs"/>
              </a:rPr>
              <a:t> search and UCS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A* search is identical to UCS, except it uses </a:t>
            </a:r>
            <a:r>
              <a:rPr lang="en-US" i="1" dirty="0" smtClean="0">
                <a:cs typeface="+mn-cs"/>
              </a:rPr>
              <a:t>g(n) + h(n) </a:t>
            </a:r>
            <a:r>
              <a:rPr lang="en-US" dirty="0" smtClean="0">
                <a:cs typeface="+mn-cs"/>
              </a:rPr>
              <a:t>instead of</a:t>
            </a:r>
            <a:r>
              <a:rPr lang="en-US" i="1" dirty="0" smtClean="0">
                <a:cs typeface="+mn-cs"/>
              </a:rPr>
              <a:t> </a:t>
            </a:r>
            <a:r>
              <a:rPr lang="en-US" i="1" dirty="0" smtClean="0">
                <a:cs typeface="+mn-cs"/>
              </a:rPr>
              <a:t>g(</a:t>
            </a:r>
            <a:r>
              <a:rPr lang="en-US" i="1" dirty="0" smtClean="0">
                <a:cs typeface="+mn-cs"/>
              </a:rPr>
              <a:t>n)</a:t>
            </a: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35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3771900" y="4038600"/>
            <a:ext cx="1028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3600450" y="3352800"/>
            <a:ext cx="51435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1657350" y="1371600"/>
            <a:ext cx="6172200" cy="50292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 smtClean="0">
                <a:latin typeface="Calibri"/>
                <a:cs typeface="Calibri"/>
              </a:rPr>
              <a:t>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orders by path cost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 smtClean="0">
                <a:latin typeface="Calibri"/>
                <a:cs typeface="Calibri"/>
              </a:rPr>
              <a:t>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orders by goal proximity h(n)</a:t>
            </a:r>
            <a:endParaRPr lang="en-US" sz="2300" i="1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 smtClean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342900" y="38100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314450" y="38100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3429000" y="38100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314450" y="47244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4800600" y="38100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485900" y="4191002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257300" y="5181602"/>
            <a:ext cx="571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3600450" y="4343402"/>
            <a:ext cx="74295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800100" y="3641726"/>
            <a:ext cx="40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2457450" y="2286002"/>
            <a:ext cx="2857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 smtClean="0">
                <a:latin typeface="Calibri"/>
                <a:cs typeface="Calibri"/>
              </a:rPr>
              <a:t>8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800100" y="4572002"/>
            <a:ext cx="40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143000" y="4251326"/>
            <a:ext cx="40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4171950" y="3641726"/>
            <a:ext cx="40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228600" y="4191002"/>
            <a:ext cx="628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4629150" y="4343402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685800" y="4038600"/>
            <a:ext cx="6286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4859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2315767" y="2132411"/>
            <a:ext cx="847725" cy="2507456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685800" y="4953001"/>
            <a:ext cx="62865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342900" y="47244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1657350" y="4038600"/>
            <a:ext cx="17716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228600" y="5165726"/>
            <a:ext cx="571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2343150" y="3641726"/>
            <a:ext cx="40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3943350" y="28956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4286250" y="2895602"/>
            <a:ext cx="571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3543300" y="3200402"/>
            <a:ext cx="40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685800" y="4038601"/>
            <a:ext cx="8001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685800" y="2962276"/>
            <a:ext cx="41148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685800" y="4038600"/>
            <a:ext cx="41148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7315200" y="23622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6915150" y="29718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6515100" y="38862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6515100" y="48006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8172450" y="38862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7086600" y="38862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8172450" y="48006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7086600" y="48006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8172450" y="5715000"/>
            <a:ext cx="3429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7207834" y="2819401"/>
            <a:ext cx="278816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7086600" y="3429000"/>
            <a:ext cx="17145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83439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725805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7086600" y="3429000"/>
            <a:ext cx="12573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6686550" y="3429000"/>
            <a:ext cx="40005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668655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83439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7715250" y="2209800"/>
            <a:ext cx="89535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0 h</a:t>
            </a:r>
            <a:r>
              <a:rPr lang="en-US" sz="2000" i="1" dirty="0">
                <a:latin typeface="Calibri"/>
                <a:cs typeface="Calibri"/>
              </a:rPr>
              <a:t>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6019800" y="2797316"/>
            <a:ext cx="9525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 h=5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5486400" y="3733800"/>
            <a:ext cx="10287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2 h</a:t>
            </a:r>
            <a:r>
              <a:rPr lang="en-US" sz="2000" i="1" dirty="0">
                <a:latin typeface="Calibri"/>
                <a:cs typeface="Calibri"/>
              </a:rPr>
              <a:t>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5486400" y="4626116"/>
            <a:ext cx="10287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3 h=7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7372350" y="3810000"/>
            <a:ext cx="85725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4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7372350" y="4648200"/>
            <a:ext cx="85725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6 h=0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8413377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9 h=1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8353613" y="461267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10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8398436" y="5472954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12 h=0</a:t>
            </a:r>
            <a:endParaRPr lang="en-US" sz="2000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485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A</a:t>
            </a:r>
            <a:r>
              <a:rPr lang="en-US" baseline="30000" smtClean="0">
                <a:cs typeface="+mj-cs"/>
              </a:rPr>
              <a:t>*</a:t>
            </a:r>
            <a:r>
              <a:rPr lang="en-US" smtClean="0">
                <a:cs typeface="+mj-cs"/>
              </a:rPr>
              <a:t> search example</a:t>
            </a:r>
          </a:p>
        </p:txBody>
      </p:sp>
      <p:pic>
        <p:nvPicPr>
          <p:cNvPr id="15362" name="Picture 4" descr="astar-progress0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47"/>
          <a:stretch/>
        </p:blipFill>
        <p:spPr bwMode="auto">
          <a:xfrm>
            <a:off x="76201" y="4343400"/>
            <a:ext cx="3987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152400" y="49530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0"/>
          <a:stretch/>
        </p:blipFill>
        <p:spPr bwMode="auto">
          <a:xfrm>
            <a:off x="7162800" y="2438400"/>
            <a:ext cx="1692835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308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4" descr="astar-progress0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A</a:t>
            </a:r>
            <a:r>
              <a:rPr lang="en-US" baseline="30000" smtClean="0">
                <a:cs typeface="+mj-cs"/>
              </a:rPr>
              <a:t>*</a:t>
            </a:r>
            <a:r>
              <a:rPr lang="en-US" smtClean="0">
                <a:cs typeface="+mj-cs"/>
              </a:rPr>
              <a:t> search example</a:t>
            </a:r>
          </a:p>
        </p:txBody>
      </p:sp>
      <p:pic>
        <p:nvPicPr>
          <p:cNvPr id="16387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48"/>
          <a:stretch/>
        </p:blipFill>
        <p:spPr bwMode="auto">
          <a:xfrm>
            <a:off x="76201" y="4343400"/>
            <a:ext cx="3913094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152400" y="49530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90600" y="5181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0"/>
          <a:stretch/>
        </p:blipFill>
        <p:spPr bwMode="auto">
          <a:xfrm>
            <a:off x="7162800" y="2438400"/>
            <a:ext cx="1692835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27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A</a:t>
            </a:r>
            <a:r>
              <a:rPr lang="en-US" baseline="30000" smtClean="0">
                <a:cs typeface="+mj-cs"/>
              </a:rPr>
              <a:t>*</a:t>
            </a:r>
            <a:r>
              <a:rPr lang="en-US" smtClean="0">
                <a:cs typeface="+mj-cs"/>
              </a:rPr>
              <a:t> search example</a:t>
            </a:r>
          </a:p>
        </p:txBody>
      </p:sp>
      <p:pic>
        <p:nvPicPr>
          <p:cNvPr id="17410" name="Picture 5" descr="astar-progress0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47"/>
          <a:stretch/>
        </p:blipFill>
        <p:spPr bwMode="auto">
          <a:xfrm>
            <a:off x="76201" y="4343400"/>
            <a:ext cx="3987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152400" y="49530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90600" y="5181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219200" y="54864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0"/>
          <a:stretch/>
        </p:blipFill>
        <p:spPr bwMode="auto">
          <a:xfrm>
            <a:off x="7162800" y="2438400"/>
            <a:ext cx="1692835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15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A</a:t>
            </a:r>
            <a:r>
              <a:rPr lang="en-US" baseline="30000" smtClean="0">
                <a:cs typeface="+mj-cs"/>
              </a:rPr>
              <a:t>*</a:t>
            </a:r>
            <a:r>
              <a:rPr lang="en-US" smtClean="0">
                <a:cs typeface="+mj-cs"/>
              </a:rPr>
              <a:t> search example</a:t>
            </a:r>
          </a:p>
        </p:txBody>
      </p:sp>
      <p:pic>
        <p:nvPicPr>
          <p:cNvPr id="18434" name="Picture 4" descr="astar-progress0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48"/>
          <a:stretch/>
        </p:blipFill>
        <p:spPr bwMode="auto">
          <a:xfrm>
            <a:off x="76201" y="4343400"/>
            <a:ext cx="395791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152400" y="49530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90600" y="5181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19200" y="54864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52600" y="5181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0"/>
          <a:stretch/>
        </p:blipFill>
        <p:spPr bwMode="auto">
          <a:xfrm>
            <a:off x="7162800" y="2438400"/>
            <a:ext cx="1692835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59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A</a:t>
            </a:r>
            <a:r>
              <a:rPr lang="en-US" baseline="30000" smtClean="0">
                <a:cs typeface="+mj-cs"/>
              </a:rPr>
              <a:t>*</a:t>
            </a:r>
            <a:r>
              <a:rPr lang="en-US" smtClean="0">
                <a:cs typeface="+mj-cs"/>
              </a:rPr>
              <a:t> search example</a:t>
            </a:r>
          </a:p>
        </p:txBody>
      </p:sp>
      <p:pic>
        <p:nvPicPr>
          <p:cNvPr id="19458" name="Picture 4" descr="astar-progress0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48"/>
          <a:stretch/>
        </p:blipFill>
        <p:spPr bwMode="auto">
          <a:xfrm>
            <a:off x="76201" y="4343400"/>
            <a:ext cx="3942976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152400" y="49530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90600" y="5181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19200" y="54864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52600" y="5181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05000" y="58674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0"/>
          <a:stretch/>
        </p:blipFill>
        <p:spPr bwMode="auto">
          <a:xfrm>
            <a:off x="7162800" y="2438400"/>
            <a:ext cx="1692835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23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A</a:t>
            </a:r>
            <a:r>
              <a:rPr lang="en-US" baseline="30000" smtClean="0">
                <a:cs typeface="+mj-cs"/>
              </a:rPr>
              <a:t>*</a:t>
            </a:r>
            <a:r>
              <a:rPr lang="en-US" smtClean="0">
                <a:cs typeface="+mj-cs"/>
              </a:rPr>
              <a:t> search example</a:t>
            </a:r>
          </a:p>
        </p:txBody>
      </p:sp>
      <p:pic>
        <p:nvPicPr>
          <p:cNvPr id="20482" name="Picture 4" descr="astar-progress06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48"/>
          <a:stretch/>
        </p:blipFill>
        <p:spPr bwMode="auto">
          <a:xfrm>
            <a:off x="76201" y="4343400"/>
            <a:ext cx="3913094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152400" y="49530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90600" y="5181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19200" y="54864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52600" y="5181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05000" y="58674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38400" y="60960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3" name="Picture 4" descr="romania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0"/>
          <a:stretch/>
        </p:blipFill>
        <p:spPr bwMode="auto">
          <a:xfrm>
            <a:off x="7162800" y="2438400"/>
            <a:ext cx="1692835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893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Z:\Shared with PC\smallMaz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7273" y="1600200"/>
            <a:ext cx="2739527" cy="1642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Start and Goal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Parent Node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Child Node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Fringe or Frontier</a:t>
            </a:r>
          </a:p>
          <a:p>
            <a:pPr lvl="1" eaLnBrk="1" hangingPunct="1">
              <a:defRPr/>
            </a:pPr>
            <a:r>
              <a:rPr lang="en-US" dirty="0" smtClean="0">
                <a:cs typeface="+mn-cs"/>
              </a:rPr>
              <a:t>Next list of nodes to be expanded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Search Strategy</a:t>
            </a:r>
          </a:p>
          <a:p>
            <a:pPr lvl="1" eaLnBrk="1" hangingPunct="1">
              <a:defRPr/>
            </a:pPr>
            <a:r>
              <a:rPr lang="en-US" dirty="0" smtClean="0">
                <a:cs typeface="+mn-cs"/>
              </a:rPr>
              <a:t>BFS, DFS, UCS etc.</a:t>
            </a:r>
          </a:p>
        </p:txBody>
      </p:sp>
    </p:spTree>
    <p:extLst>
      <p:ext uri="{BB962C8B-B14F-4D97-AF65-F5344CB8AC3E}">
        <p14:creationId xmlns:p14="http://schemas.microsoft.com/office/powerpoint/2010/main" val="2378386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1657350" y="1447800"/>
            <a:ext cx="7296150" cy="48006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Should we stop when we </a:t>
            </a:r>
            <a:r>
              <a:rPr lang="en-US" dirty="0" err="1" smtClean="0">
                <a:latin typeface="Calibri"/>
                <a:cs typeface="Calibri"/>
              </a:rPr>
              <a:t>enqueue</a:t>
            </a:r>
            <a:r>
              <a:rPr lang="en-US" dirty="0" smtClean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cs typeface="Calibri"/>
              </a:rPr>
              <a:t>No: only stop when we </a:t>
            </a:r>
            <a:r>
              <a:rPr lang="en-US" dirty="0" err="1" smtClean="0">
                <a:latin typeface="Calibri"/>
                <a:cs typeface="Calibri"/>
              </a:rPr>
              <a:t>dequeue</a:t>
            </a:r>
            <a:r>
              <a:rPr lang="en-US" dirty="0" smtClean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2457450" y="3505200"/>
            <a:ext cx="4572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4400550" y="4419600"/>
            <a:ext cx="4572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4400550" y="2528888"/>
            <a:ext cx="4572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6286500" y="3519488"/>
            <a:ext cx="4572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4857750" y="2819400"/>
            <a:ext cx="142875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2914650" y="2819400"/>
            <a:ext cx="14859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2914650" y="3962400"/>
            <a:ext cx="14859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4857750" y="3962400"/>
            <a:ext cx="142875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3429000" y="2667000"/>
            <a:ext cx="342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5486400" y="4433888"/>
            <a:ext cx="342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5486400" y="2681288"/>
            <a:ext cx="342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3429000" y="4419600"/>
            <a:ext cx="342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4400550" y="5040870"/>
            <a:ext cx="685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4400550" y="2145270"/>
            <a:ext cx="685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5715000" y="3593070"/>
            <a:ext cx="685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2971800" y="3593070"/>
            <a:ext cx="685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  <p:extLst>
      <p:ext uri="{BB962C8B-B14F-4D97-AF65-F5344CB8AC3E}">
        <p14:creationId xmlns:p14="http://schemas.microsoft.com/office/powerpoint/2010/main" val="854070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1657350" y="5181600"/>
            <a:ext cx="7181850" cy="944565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4343400" y="1752599"/>
            <a:ext cx="4572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6572250" y="3238499"/>
            <a:ext cx="4572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114550" y="3124199"/>
            <a:ext cx="4572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914650" y="1752600"/>
            <a:ext cx="34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5886450" y="1752600"/>
            <a:ext cx="34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4286250" y="1295399"/>
            <a:ext cx="6858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7086600" y="3288269"/>
            <a:ext cx="6858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1"/>
            <a:ext cx="9144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2628900" y="3200399"/>
            <a:ext cx="7239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4514850" y="1523999"/>
            <a:ext cx="114301" cy="44577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2800351" y="1581149"/>
            <a:ext cx="1085849" cy="20002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4800600" y="2038349"/>
            <a:ext cx="200025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907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385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Admissible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2407" y="1219379"/>
            <a:ext cx="4799186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34664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Admissibility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657601"/>
          </a:xfrm>
        </p:spPr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801" y="1143000"/>
            <a:ext cx="4166448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1197" y="1143152"/>
            <a:ext cx="4048123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42900" y="5257801"/>
            <a:ext cx="41719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alibri" pitchFamily="34" charset="0"/>
              </a:rPr>
              <a:t>Inadmissible (pessimistic) heuristics break optimality by trapping good plans on the fringe</a:t>
            </a:r>
            <a:endParaRPr lang="en-US" sz="22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7750" y="5257801"/>
            <a:ext cx="41719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alibri" pitchFamily="34" charset="0"/>
              </a:rPr>
              <a:t>Admissible (optimistic) heuristics slow down bad plans but never outweigh true costs</a:t>
            </a:r>
            <a:endParaRPr lang="en-US" sz="2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907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219200"/>
            <a:ext cx="8458200" cy="48768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 smtClean="0"/>
              <a:t>A heuristic </a:t>
            </a:r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/>
              <a:t> is </a:t>
            </a:r>
            <a:r>
              <a:rPr lang="en-US" i="1" dirty="0" smtClean="0">
                <a:solidFill>
                  <a:srgbClr val="C00000"/>
                </a:solidFill>
              </a:rPr>
              <a:t>admissible</a:t>
            </a:r>
            <a:r>
              <a:rPr lang="en-US" i="1" dirty="0" smtClean="0"/>
              <a:t> </a:t>
            </a:r>
            <a:r>
              <a:rPr lang="en-US" dirty="0" smtClean="0"/>
              <a:t>(optimistic) if: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dirty="0" smtClean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 smtClean="0"/>
          </a:p>
          <a:p>
            <a:pPr eaLnBrk="1" hangingPunct="1"/>
            <a:r>
              <a:rPr lang="en-US" dirty="0" smtClean="0"/>
              <a:t>Examples: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3124200" y="1828800"/>
            <a:ext cx="2348089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514600"/>
            <a:ext cx="734616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514600" y="3733800"/>
            <a:ext cx="1997869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731453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9730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4876" y="1753560"/>
            <a:ext cx="4397098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09507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028580" y="1447801"/>
            <a:ext cx="37719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Assume:</a:t>
            </a:r>
          </a:p>
          <a:p>
            <a:r>
              <a:rPr lang="en-US" sz="2400" dirty="0" smtClean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 smtClean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 smtClean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 smtClean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Claim:</a:t>
            </a:r>
          </a:p>
          <a:p>
            <a:r>
              <a:rPr lang="en-US" sz="2400" dirty="0" smtClean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5538667" y="1789114"/>
            <a:ext cx="2195513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6380438" y="2144713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6737626" y="2135188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6478069" y="1995486"/>
            <a:ext cx="20597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7492482" y="3832224"/>
            <a:ext cx="134541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5777982" y="3527424"/>
            <a:ext cx="134541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6554270" y="1719262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7750728" y="3819723"/>
            <a:ext cx="193122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5464488" y="3514922"/>
            <a:ext cx="193363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940948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3581400" y="4572000"/>
            <a:ext cx="5391150" cy="18288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417638"/>
            <a:ext cx="371475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86250" y="4903472"/>
            <a:ext cx="2259806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6858000" y="4822579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Definition of f-cost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4286249" y="5374958"/>
            <a:ext cx="1398670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6858000" y="5284244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Admissibility of h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6150648" y="1538288"/>
            <a:ext cx="1448990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5538667" y="1517652"/>
            <a:ext cx="2195513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6380438" y="1873251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6737626" y="1863726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6478069" y="1724024"/>
            <a:ext cx="20597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7492482" y="3560762"/>
            <a:ext cx="134541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5777982" y="3255962"/>
            <a:ext cx="134541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6554270" y="1447801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6063732" y="2570162"/>
            <a:ext cx="134541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35131" y="2493962"/>
            <a:ext cx="144066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750728" y="3548260"/>
            <a:ext cx="193122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5501439" y="2272605"/>
            <a:ext cx="716152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4298324" y="5867401"/>
            <a:ext cx="1458438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6858000" y="5741444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h = 0 at a goal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486400" y="3200401"/>
            <a:ext cx="193363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7440899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4171950" y="4572000"/>
            <a:ext cx="48006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417638"/>
            <a:ext cx="371475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543967" y="5354956"/>
            <a:ext cx="1447642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532899" y="4881879"/>
            <a:ext cx="1435601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6632100" y="4785611"/>
            <a:ext cx="2286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</a:t>
            </a:r>
            <a:r>
              <a:rPr lang="en-US" sz="2600" dirty="0" smtClean="0">
                <a:latin typeface="Calibri"/>
                <a:cs typeface="Calibri"/>
              </a:rPr>
              <a:t> is suboptimal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32100" y="5242811"/>
            <a:ext cx="2286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h = 0 at a goal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6150648" y="1538288"/>
            <a:ext cx="1448990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5538667" y="1517652"/>
            <a:ext cx="2195513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6380438" y="1873251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6737626" y="1863726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6478069" y="1724024"/>
            <a:ext cx="20597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7492482" y="3560762"/>
            <a:ext cx="134541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5777982" y="3255962"/>
            <a:ext cx="134541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6554270" y="1447801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6063732" y="2570162"/>
            <a:ext cx="134541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35131" y="2493962"/>
            <a:ext cx="144066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7750728" y="3548260"/>
            <a:ext cx="193122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5280714" y="3019061"/>
            <a:ext cx="2902615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5486400" y="3200401"/>
            <a:ext cx="193363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6624132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43550" y="4800600"/>
            <a:ext cx="280035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417638"/>
            <a:ext cx="3714750" cy="4525963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782252" y="5105401"/>
            <a:ext cx="2333051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6150648" y="1538288"/>
            <a:ext cx="1448990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5538667" y="1517652"/>
            <a:ext cx="2195513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6380438" y="1873251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6737626" y="1863726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6478069" y="1724024"/>
            <a:ext cx="20597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7492482" y="3560762"/>
            <a:ext cx="134541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5777982" y="3255962"/>
            <a:ext cx="134541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6554270" y="1447801"/>
            <a:ext cx="134541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6063732" y="2570162"/>
            <a:ext cx="134541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35131" y="2493962"/>
            <a:ext cx="144066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750728" y="3548260"/>
            <a:ext cx="193122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5480663" y="2652453"/>
            <a:ext cx="2733831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486400" y="3200401"/>
            <a:ext cx="193363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1484060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Time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Time: Number of nodes generated during the search</a:t>
            </a:r>
          </a:p>
          <a:p>
            <a:r>
              <a:rPr lang="en-US" dirty="0" smtClean="0"/>
              <a:t>Space: Maximum number of nodes stored in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47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9144000" cy="1143000"/>
          </a:xfrm>
        </p:spPr>
        <p:txBody>
          <a:bodyPr/>
          <a:lstStyle/>
          <a:p>
            <a:pPr eaLnBrk="1" hangingPunct="1"/>
            <a:r>
              <a:rPr lang="en-US" sz="6000" dirty="0" smtClean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9144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1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350044" y="1441451"/>
            <a:ext cx="61722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171700" y="2703515"/>
            <a:ext cx="18288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2571751" y="2667001"/>
            <a:ext cx="1028666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2842024" y="3059114"/>
            <a:ext cx="134540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3199210" y="3049590"/>
            <a:ext cx="134540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2939655" y="2909889"/>
            <a:ext cx="205978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2926556" y="2863851"/>
            <a:ext cx="333375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3227785" y="2662240"/>
            <a:ext cx="223838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2971801" y="4079875"/>
            <a:ext cx="134541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3015855" y="2633665"/>
            <a:ext cx="134540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5257800" y="2668589"/>
            <a:ext cx="18288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5886458" y="2667000"/>
            <a:ext cx="5715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5928124" y="3024190"/>
            <a:ext cx="134540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6285310" y="3014665"/>
            <a:ext cx="134540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6025755" y="2874964"/>
            <a:ext cx="205978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6012656" y="2828926"/>
            <a:ext cx="333375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6313885" y="2627314"/>
            <a:ext cx="223838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6101955" y="2598740"/>
            <a:ext cx="134540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6057901" y="4044951"/>
            <a:ext cx="134541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228850" y="1676401"/>
            <a:ext cx="1714500" cy="954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6000750" y="1676401"/>
            <a:ext cx="457200" cy="954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1358768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6754415" y="5029203"/>
            <a:ext cx="963216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6297216" y="1828801"/>
            <a:ext cx="1434704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UCS </a:t>
            </a:r>
            <a:r>
              <a:rPr lang="en-US" dirty="0" err="1" smtClean="0">
                <a:latin typeface="Calibri"/>
                <a:cs typeface="Calibri"/>
              </a:rPr>
              <a:t>vs</a:t>
            </a:r>
            <a:r>
              <a:rPr lang="en-US" dirty="0" smtClean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646238"/>
            <a:ext cx="5029200" cy="452596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6974681" y="2605090"/>
            <a:ext cx="122634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6400800" y="2720978"/>
            <a:ext cx="685800" cy="830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7670006" y="2627314"/>
            <a:ext cx="122634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7715250" y="2744790"/>
            <a:ext cx="685800" cy="830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6698458" y="2263776"/>
            <a:ext cx="652463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6925866" y="5270501"/>
            <a:ext cx="122635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6286500" y="5410201"/>
            <a:ext cx="685800" cy="830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7660481" y="5257801"/>
            <a:ext cx="122634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7666434" y="5405738"/>
            <a:ext cx="685800" cy="830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6844903" y="5105400"/>
            <a:ext cx="652463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6880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Video of Demo Contours (Empty) -- UCS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140" y="1143002"/>
            <a:ext cx="4703722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4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Video of Demo Contours (Empty) -- Greedy</a:t>
            </a:r>
            <a:endParaRPr lang="en-US" dirty="0"/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139" y="1143000"/>
            <a:ext cx="470372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8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Video of Demo Contours (Empty) – A*</a:t>
            </a:r>
            <a:endParaRPr lang="en-US" dirty="0"/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140" y="1143002"/>
            <a:ext cx="4703721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85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Video of Demo Contours (</a:t>
            </a:r>
            <a:r>
              <a:rPr lang="en-US" dirty="0" err="1" smtClean="0"/>
              <a:t>Pacman</a:t>
            </a:r>
            <a:r>
              <a:rPr lang="en-US" dirty="0" smtClean="0"/>
              <a:t> Small Maze) – A*</a:t>
            </a:r>
            <a:endParaRPr lang="en-US" dirty="0"/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275" y="1143000"/>
            <a:ext cx="702945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37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Comparison</a:t>
            </a:r>
            <a:endParaRPr lang="en-US" dirty="0">
              <a:cs typeface="+mj-cs"/>
            </a:endParaRPr>
          </a:p>
        </p:txBody>
      </p:sp>
      <p:pic>
        <p:nvPicPr>
          <p:cNvPr id="60418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371725"/>
            <a:ext cx="2743200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2371725"/>
            <a:ext cx="27162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3" y="2371725"/>
            <a:ext cx="2636837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60421" name="TextBox 6"/>
          <p:cNvSpPr txBox="1">
            <a:spLocks noChangeArrowheads="1"/>
          </p:cNvSpPr>
          <p:nvPr/>
        </p:nvSpPr>
        <p:spPr bwMode="auto">
          <a:xfrm>
            <a:off x="857250" y="5038725"/>
            <a:ext cx="12493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  <a:cs typeface="Calibri" charset="0"/>
              </a:rPr>
              <a:t>Greedy</a:t>
            </a:r>
          </a:p>
        </p:txBody>
      </p:sp>
      <p:sp>
        <p:nvSpPr>
          <p:cNvPr id="60422" name="TextBox 7"/>
          <p:cNvSpPr txBox="1">
            <a:spLocks noChangeArrowheads="1"/>
          </p:cNvSpPr>
          <p:nvPr/>
        </p:nvSpPr>
        <p:spPr bwMode="auto">
          <a:xfrm>
            <a:off x="3829050" y="5038725"/>
            <a:ext cx="2120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  <a:cs typeface="Calibri" charset="0"/>
              </a:rPr>
              <a:t>Uniform Cost</a:t>
            </a:r>
          </a:p>
        </p:txBody>
      </p:sp>
      <p:sp>
        <p:nvSpPr>
          <p:cNvPr id="60423" name="TextBox 8"/>
          <p:cNvSpPr txBox="1">
            <a:spLocks noChangeArrowheads="1"/>
          </p:cNvSpPr>
          <p:nvPr/>
        </p:nvSpPr>
        <p:spPr bwMode="auto">
          <a:xfrm>
            <a:off x="7315200" y="5038725"/>
            <a:ext cx="571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  <a:cs typeface="Calibri" charset="0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517122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57451" y="1600200"/>
            <a:ext cx="4286249" cy="4585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362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800" dirty="0" smtClean="0"/>
              <a:t>Most of the work in solving hard search problems optimally is in coming up with admissible heuristics</a:t>
            </a:r>
          </a:p>
          <a:p>
            <a:pPr lvl="3"/>
            <a:endParaRPr lang="en-US" sz="1600" dirty="0" smtClean="0"/>
          </a:p>
          <a:p>
            <a:pPr eaLnBrk="1" hangingPunct="1"/>
            <a:r>
              <a:rPr lang="en-US" sz="2800" dirty="0" smtClean="0"/>
              <a:t>Often, admissible heuristics are solutions to </a:t>
            </a:r>
            <a:r>
              <a:rPr lang="en-US" sz="2800" i="1" dirty="0" smtClean="0"/>
              <a:t>relaxed problems, </a:t>
            </a:r>
            <a:r>
              <a:rPr lang="en-US" sz="2800" dirty="0" smtClean="0"/>
              <a:t>where new actions are available</a:t>
            </a:r>
            <a:endParaRPr lang="en-US" sz="2800" i="1" dirty="0" smtClean="0"/>
          </a:p>
          <a:p>
            <a:pPr lvl="2"/>
            <a:endParaRPr lang="en-US" sz="2000" i="1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257800" y="4800600"/>
            <a:ext cx="27432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532716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4724400"/>
            <a:ext cx="211454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295400" y="4876800"/>
            <a:ext cx="74295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  <p:extLst>
      <p:ext uri="{BB962C8B-B14F-4D97-AF65-F5344CB8AC3E}">
        <p14:creationId xmlns:p14="http://schemas.microsoft.com/office/powerpoint/2010/main" val="2290650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Review: BFS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Starts with the root node and explores all neighboring nodes </a:t>
            </a:r>
          </a:p>
          <a:p>
            <a:pPr lvl="1" eaLnBrk="1" hangingPunct="1">
              <a:defRPr/>
            </a:pPr>
            <a:r>
              <a:rPr lang="en-US" dirty="0" smtClean="0">
                <a:cs typeface="+mn-cs"/>
              </a:rPr>
              <a:t>Repeats this for every one of those 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This is realized in a FIFO queue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It does an exhaustive search until it finds a goal.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3016" y="3438034"/>
            <a:ext cx="2964246" cy="2964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7854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Relaxed problems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4582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>
                <a:cs typeface="+mn-cs"/>
              </a:rPr>
              <a:t>A problem with fewer restrictions on the actions is called a </a:t>
            </a:r>
            <a:r>
              <a:rPr lang="en-US" sz="2800" dirty="0" smtClean="0">
                <a:solidFill>
                  <a:srgbClr val="FF0000"/>
                </a:solidFill>
                <a:cs typeface="+mn-cs"/>
              </a:rPr>
              <a:t>relaxed problem</a:t>
            </a:r>
            <a:r>
              <a:rPr lang="en-US" sz="2800" dirty="0" smtClean="0">
                <a:cs typeface="+mn-cs"/>
              </a:rPr>
              <a:t>
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>
                <a:cs typeface="+mn-cs"/>
              </a:rPr>
              <a:t>The cost of an optimal solution to a relaxed problem is an admissible heuristic for the original problem
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>
                <a:cs typeface="+mn-cs"/>
              </a:rPr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92554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4724400"/>
            <a:ext cx="73152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8550" y="883023"/>
            <a:ext cx="4043122" cy="4198283"/>
          </a:xfrm>
          <a:prstGeom prst="rect">
            <a:avLst/>
          </a:prstGeom>
          <a:noFill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964" y="1220186"/>
            <a:ext cx="2227022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14400" y="3733800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Start State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3750" y="3733800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Goal State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6559" y="1219463"/>
            <a:ext cx="2283081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514850" y="3733800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Actions</a:t>
            </a:r>
            <a:endParaRPr lang="en-US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98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  <p:bldP spid="23555" grpI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68550" y="838200"/>
            <a:ext cx="4137050" cy="4648200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4724400"/>
            <a:ext cx="82296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How many states?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9!/2</a:t>
            </a:r>
            <a:r>
              <a:rPr lang="en-US" sz="2000" dirty="0" smtClean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half the states are impossible to solve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964" y="1220186"/>
            <a:ext cx="2227022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14400" y="3733800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Start State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3750" y="3733800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Goal State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6559" y="1219463"/>
            <a:ext cx="2283081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514850" y="3733800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Actions</a:t>
            </a:r>
            <a:endParaRPr lang="en-US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795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4724400"/>
            <a:ext cx="73152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</a:t>
            </a:r>
            <a:r>
              <a:rPr lang="en-US" sz="2400" dirty="0"/>
              <a:t>is the branching factor?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If the average solution ~22 steps, what is the max depth that you would like to hit in a search tree?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8550" y="838200"/>
            <a:ext cx="3842033" cy="4281245"/>
          </a:xfrm>
          <a:prstGeom prst="rect">
            <a:avLst/>
          </a:prstGeom>
          <a:noFill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964" y="1220186"/>
            <a:ext cx="2227022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14400" y="3733800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Start State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3750" y="3733800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Goal State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6559" y="1219463"/>
            <a:ext cx="2283081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514850" y="3733800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Actions</a:t>
            </a:r>
            <a:endParaRPr lang="en-US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468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Relaxed problems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458200" cy="4525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>
                <a:cs typeface="+mn-cs"/>
              </a:rPr>
              <a:t>A problem with fewer restrictions on the actions is called a </a:t>
            </a:r>
            <a:r>
              <a:rPr lang="en-US" sz="2800" dirty="0" smtClean="0">
                <a:solidFill>
                  <a:srgbClr val="FF0000"/>
                </a:solidFill>
                <a:cs typeface="+mn-cs"/>
              </a:rPr>
              <a:t>relaxed problem</a:t>
            </a:r>
            <a:r>
              <a:rPr lang="en-US" sz="2800" dirty="0" smtClean="0">
                <a:cs typeface="+mn-cs"/>
              </a:rPr>
              <a:t>
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>
                <a:cs typeface="+mn-cs"/>
              </a:rPr>
              <a:t>The cost of an optimal solution to a relaxed problem is an </a:t>
            </a:r>
            <a:r>
              <a:rPr lang="en-US" sz="2800" dirty="0" smtClean="0">
                <a:solidFill>
                  <a:srgbClr val="FF0000"/>
                </a:solidFill>
                <a:cs typeface="+mn-cs"/>
              </a:rPr>
              <a:t>admissible heuristic </a:t>
            </a:r>
            <a:r>
              <a:rPr lang="en-US" sz="2800" dirty="0" smtClean="0">
                <a:cs typeface="+mn-cs"/>
              </a:rPr>
              <a:t>for the original problem
</a:t>
            </a:r>
          </a:p>
          <a:p>
            <a:pPr>
              <a:lnSpc>
                <a:spcPct val="80000"/>
              </a:lnSpc>
              <a:defRPr/>
            </a:pPr>
            <a:r>
              <a:rPr lang="en-US" sz="2800" i="1" dirty="0"/>
              <a:t>h</a:t>
            </a:r>
            <a:r>
              <a:rPr lang="en-US" sz="2800" i="1" baseline="-25000" dirty="0"/>
              <a:t>1</a:t>
            </a:r>
            <a:r>
              <a:rPr lang="en-US" sz="2800" i="1" dirty="0"/>
              <a:t>(n): The number of Misplaced </a:t>
            </a:r>
            <a:r>
              <a:rPr lang="en-US" sz="2800" i="1" dirty="0" smtClean="0"/>
              <a:t>Tiles</a:t>
            </a:r>
          </a:p>
          <a:p>
            <a:pPr>
              <a:lnSpc>
                <a:spcPct val="80000"/>
              </a:lnSpc>
              <a:defRPr/>
            </a:pPr>
            <a:r>
              <a:rPr lang="en-US" sz="2800" i="1" dirty="0"/>
              <a:t>h2(n): sum of distances of the tiles from their goal </a:t>
            </a:r>
            <a:r>
              <a:rPr lang="en-US" sz="2800" i="1" dirty="0" smtClean="0"/>
              <a:t>position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932361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 Puzzle -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i="1" dirty="0" smtClean="0"/>
              <a:t>h</a:t>
            </a:r>
            <a:r>
              <a:rPr lang="en-US" i="1" baseline="-25000" dirty="0" smtClean="0"/>
              <a:t>1</a:t>
            </a:r>
            <a:r>
              <a:rPr lang="en-US" i="1" dirty="0" smtClean="0"/>
              <a:t>(n): The number of Misplaced Tiles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 smtClean="0"/>
              <a:t>If </a:t>
            </a:r>
            <a:r>
              <a:rPr lang="en-US" dirty="0"/>
              <a:t>the rules of the 8-puzzle are relaxed so that a tile can move </a:t>
            </a:r>
            <a:r>
              <a:rPr lang="en-US" dirty="0">
                <a:solidFill>
                  <a:srgbClr val="FF0000"/>
                </a:solidFill>
              </a:rPr>
              <a:t>anywhere</a:t>
            </a:r>
            <a:r>
              <a:rPr lang="en-US" dirty="0"/>
              <a:t>, then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i="1" dirty="0"/>
              <a:t>(n) </a:t>
            </a:r>
            <a:r>
              <a:rPr lang="en-US" dirty="0"/>
              <a:t>gives the shortest solution
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i="1" dirty="0" smtClean="0"/>
              <a:t>h2(n): sum of distances of the tiles from their goal position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 smtClean="0"/>
              <a:t>If </a:t>
            </a:r>
            <a:r>
              <a:rPr lang="en-US" dirty="0"/>
              <a:t>the rules are relaxed so that a tile can move to </a:t>
            </a:r>
            <a:r>
              <a:rPr lang="en-US" dirty="0">
                <a:solidFill>
                  <a:srgbClr val="FF0000"/>
                </a:solidFill>
              </a:rPr>
              <a:t>any adjacent square,</a:t>
            </a:r>
            <a:r>
              <a:rPr lang="en-US" dirty="0"/>
              <a:t> then </a:t>
            </a:r>
            <a:r>
              <a:rPr lang="en-US" i="1" dirty="0"/>
              <a:t>h</a:t>
            </a:r>
            <a:r>
              <a:rPr lang="en-US" i="1" baseline="-25000" dirty="0"/>
              <a:t>2</a:t>
            </a:r>
            <a:r>
              <a:rPr lang="en-US" i="1" dirty="0"/>
              <a:t>(n) </a:t>
            </a:r>
            <a:r>
              <a:rPr lang="en-US" dirty="0"/>
              <a:t>gives the shortest solution</a:t>
            </a:r>
          </a:p>
        </p:txBody>
      </p:sp>
    </p:spTree>
    <p:extLst>
      <p:ext uri="{BB962C8B-B14F-4D97-AF65-F5344CB8AC3E}">
        <p14:creationId xmlns:p14="http://schemas.microsoft.com/office/powerpoint/2010/main" val="911242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285750" y="1295400"/>
            <a:ext cx="474345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Heuristic: Number of tiles misplaced</a:t>
            </a:r>
          </a:p>
          <a:p>
            <a:pPr eaLnBrk="1" hangingPunct="1"/>
            <a:r>
              <a:rPr lang="en-US" sz="2800" dirty="0" smtClean="0"/>
              <a:t>Why is it admissible?</a:t>
            </a:r>
          </a:p>
          <a:p>
            <a:pPr eaLnBrk="1" hangingPunct="1"/>
            <a:r>
              <a:rPr lang="en-US" sz="2800" dirty="0" smtClean="0"/>
              <a:t>h(start) =</a:t>
            </a:r>
          </a:p>
          <a:p>
            <a:pPr eaLnBrk="1" hangingPunct="1"/>
            <a:r>
              <a:rPr lang="en-US" sz="2800" dirty="0" smtClean="0"/>
              <a:t>This is a </a:t>
            </a:r>
            <a:r>
              <a:rPr lang="en-US" sz="2800" i="1" dirty="0" smtClean="0"/>
              <a:t>relaxed-problem</a:t>
            </a:r>
            <a:r>
              <a:rPr lang="en-US" sz="2800" dirty="0" smtClean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286000" y="2743200"/>
            <a:ext cx="74295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58199"/>
              </p:ext>
            </p:extLst>
          </p:nvPr>
        </p:nvGraphicFramePr>
        <p:xfrm>
          <a:off x="4419600" y="4038600"/>
          <a:ext cx="4571998" cy="2291714"/>
        </p:xfrm>
        <a:graphic>
          <a:graphicData uri="http://schemas.openxmlformats.org/drawingml/2006/table">
            <a:tbl>
              <a:tblPr/>
              <a:tblGrid>
                <a:gridCol w="871805"/>
                <a:gridCol w="976450"/>
                <a:gridCol w="1070042"/>
                <a:gridCol w="1653701"/>
              </a:tblGrid>
              <a:tr h="7386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02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5113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1800" b="0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5113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648200"/>
            <a:ext cx="2743199" cy="2083135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4953000" y="1219200"/>
            <a:ext cx="4000499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Start State</a:t>
              </a:r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Goal State</a:t>
              </a:r>
              <a:endParaRPr lang="en-US" sz="2000" dirty="0">
                <a:latin typeface="Calibri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105400" y="6428904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Calibri" pitchFamily="34" charset="0"/>
              </a:rPr>
              <a:t>Statistics from Andrew Moore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321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600202"/>
            <a:ext cx="440055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Total </a:t>
            </a:r>
            <a:r>
              <a:rPr lang="en-US" sz="2400" i="1" dirty="0" smtClean="0"/>
              <a:t>Manhattan </a:t>
            </a:r>
            <a:r>
              <a:rPr lang="en-US" sz="2400" dirty="0" smtClean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087282" y="4969436"/>
            <a:ext cx="360045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</a:t>
            </a:r>
            <a:r>
              <a:rPr lang="en-US" sz="2400" dirty="0" smtClean="0">
                <a:solidFill>
                  <a:schemeClr val="accent2"/>
                </a:solidFill>
                <a:latin typeface="Calibri" pitchFamily="34" charset="0"/>
              </a:rPr>
              <a:t>… = </a:t>
            </a: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76598"/>
              </p:ext>
            </p:extLst>
          </p:nvPr>
        </p:nvGraphicFramePr>
        <p:xfrm>
          <a:off x="3429000" y="4419600"/>
          <a:ext cx="5486401" cy="2206560"/>
        </p:xfrm>
        <a:graphic>
          <a:graphicData uri="http://schemas.openxmlformats.org/drawingml/2006/table">
            <a:tbl>
              <a:tblPr/>
              <a:tblGrid>
                <a:gridCol w="1725578"/>
                <a:gridCol w="1206302"/>
                <a:gridCol w="1206302"/>
                <a:gridCol w="1348219"/>
              </a:tblGrid>
              <a:tr h="771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44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309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5344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marL="68580" marR="685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4743451" y="1219414"/>
            <a:ext cx="4000499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Start State</a:t>
              </a:r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Goal State</a:t>
              </a:r>
              <a:endParaRPr lang="en-US" sz="2000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200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97001"/>
            <a:ext cx="8324850" cy="4729164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800" dirty="0" smtClean="0"/>
              <a:t>How about using the </a:t>
            </a:r>
            <a:r>
              <a:rPr lang="en-US" sz="2800" i="1" dirty="0" smtClean="0"/>
              <a:t>actual cost</a:t>
            </a:r>
            <a:r>
              <a:rPr lang="en-US" sz="2800" dirty="0" smtClean="0"/>
              <a:t> as a heuristic?</a:t>
            </a:r>
          </a:p>
          <a:p>
            <a:pPr lvl="1" eaLnBrk="1" hangingPunct="1"/>
            <a:r>
              <a:rPr lang="en-US" sz="2400" dirty="0" smtClean="0"/>
              <a:t>Would it be admissible?</a:t>
            </a:r>
          </a:p>
          <a:p>
            <a:pPr lvl="1" eaLnBrk="1" hangingPunct="1"/>
            <a:r>
              <a:rPr lang="en-US" sz="2400" dirty="0" smtClean="0"/>
              <a:t>Would we save on nodes expanded?</a:t>
            </a:r>
          </a:p>
          <a:p>
            <a:pPr lvl="1" eaLnBrk="1" hangingPunct="1"/>
            <a:r>
              <a:rPr lang="en-US" sz="2400" dirty="0" smtClean="0"/>
              <a:t>What’s wrong with it?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With A*: a trade-off between quality of estimate and work per node</a:t>
            </a:r>
          </a:p>
          <a:p>
            <a:pPr lvl="1"/>
            <a:r>
              <a:rPr lang="en-US" sz="2400" dirty="0" smtClean="0"/>
              <a:t>As heuristics get closer to the true cost, you will expand fewer nodes but usually do more work per node to compute the heuristic itself</a:t>
            </a:r>
          </a:p>
        </p:txBody>
      </p:sp>
    </p:spTree>
    <p:extLst>
      <p:ext uri="{BB962C8B-B14F-4D97-AF65-F5344CB8AC3E}">
        <p14:creationId xmlns:p14="http://schemas.microsoft.com/office/powerpoint/2010/main" val="2758937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7155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2971799"/>
          </a:xfrm>
        </p:spPr>
        <p:txBody>
          <a:bodyPr/>
          <a:lstStyle/>
          <a:p>
            <a:pPr eaLnBrk="1" hangingPunct="1"/>
            <a:r>
              <a:rPr lang="en-US" sz="2800" dirty="0" smtClean="0"/>
              <a:t>A* uses both path costs and heuristics</a:t>
            </a:r>
          </a:p>
          <a:p>
            <a:pPr lvl="4"/>
            <a:endParaRPr lang="en-US" sz="1400" dirty="0" smtClean="0"/>
          </a:p>
          <a:p>
            <a:pPr eaLnBrk="1" hangingPunct="1"/>
            <a:r>
              <a:rPr lang="en-US" sz="2800" dirty="0" smtClean="0"/>
              <a:t>A* is optimal with admissible / consistent heuristics</a:t>
            </a:r>
          </a:p>
          <a:p>
            <a:pPr lvl="4"/>
            <a:endParaRPr lang="en-US" sz="1400" dirty="0" smtClean="0"/>
          </a:p>
          <a:p>
            <a:pPr eaLnBrk="1" hangingPunct="1"/>
            <a:r>
              <a:rPr lang="en-US" sz="2800" dirty="0" smtClean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0" y="4953000"/>
            <a:ext cx="6057898" cy="1801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2226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Review: BFS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BFS is complete </a:t>
            </a:r>
          </a:p>
          <a:p>
            <a:pPr lvl="1" eaLnBrk="1" hangingPunct="1">
              <a:defRPr/>
            </a:pPr>
            <a:r>
              <a:rPr lang="en-US" dirty="0" smtClean="0"/>
              <a:t>(i.e. it finds the goal if one exists and the branching factor is finite).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It is optimal (Finds best solution)</a:t>
            </a:r>
          </a:p>
          <a:p>
            <a:pPr lvl="1" eaLnBrk="1" hangingPunct="1">
              <a:defRPr/>
            </a:pPr>
            <a:r>
              <a:rPr lang="en-US" dirty="0" smtClean="0"/>
              <a:t>(i.e. if it finds the node, it will be the shallowest in the search tree).</a:t>
            </a:r>
          </a:p>
        </p:txBody>
      </p:sp>
    </p:spTree>
    <p:extLst>
      <p:ext uri="{BB962C8B-B14F-4D97-AF65-F5344CB8AC3E}">
        <p14:creationId xmlns:p14="http://schemas.microsoft.com/office/powerpoint/2010/main" val="2180726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Review of Uninformed Search </a:t>
            </a:r>
          </a:p>
          <a:p>
            <a:pPr lvl="1"/>
            <a:r>
              <a:rPr lang="en-US" dirty="0" smtClean="0"/>
              <a:t>BFS, DFS, UCS</a:t>
            </a:r>
          </a:p>
          <a:p>
            <a:r>
              <a:rPr lang="en-US" dirty="0" smtClean="0"/>
              <a:t>Informed Search</a:t>
            </a:r>
          </a:p>
          <a:p>
            <a:pPr lvl="1"/>
            <a:r>
              <a:rPr lang="en-US" dirty="0" smtClean="0"/>
              <a:t>Best First Search, Greedy Best First Search, A*</a:t>
            </a:r>
          </a:p>
          <a:p>
            <a:r>
              <a:rPr lang="en-US" dirty="0" smtClean="0"/>
              <a:t>Evaluating Search Criteria</a:t>
            </a:r>
          </a:p>
          <a:p>
            <a:pPr lvl="1"/>
            <a:r>
              <a:rPr lang="en-US" dirty="0" smtClean="0"/>
              <a:t>Complete, Optimal</a:t>
            </a:r>
          </a:p>
          <a:p>
            <a:r>
              <a:rPr lang="en-US" dirty="0" smtClean="0"/>
              <a:t>Heuristics</a:t>
            </a:r>
          </a:p>
          <a:p>
            <a:pPr lvl="1"/>
            <a:r>
              <a:rPr lang="en-US" dirty="0" smtClean="0"/>
              <a:t>Admissible Heuristics</a:t>
            </a:r>
          </a:p>
          <a:p>
            <a:pPr lvl="1"/>
            <a:r>
              <a:rPr lang="en-US" dirty="0" smtClean="0"/>
              <a:t>Consistency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64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class assignment on Search</a:t>
            </a:r>
          </a:p>
          <a:p>
            <a:r>
              <a:rPr lang="en-US" dirty="0" smtClean="0"/>
              <a:t>This assignment is graded!</a:t>
            </a:r>
          </a:p>
          <a:p>
            <a:r>
              <a:rPr lang="en-US" dirty="0" smtClean="0"/>
              <a:t>You CAN work in pairs of 2</a:t>
            </a:r>
          </a:p>
          <a:p>
            <a:r>
              <a:rPr lang="en-US" dirty="0" smtClean="0"/>
              <a:t>You CAN discuss </a:t>
            </a:r>
            <a:r>
              <a:rPr lang="en-US" dirty="0" smtClean="0">
                <a:solidFill>
                  <a:srgbClr val="FF0000"/>
                </a:solidFill>
              </a:rPr>
              <a:t>methods</a:t>
            </a:r>
          </a:p>
          <a:p>
            <a:r>
              <a:rPr lang="en-US" dirty="0" smtClean="0"/>
              <a:t>You CANNOT discuss or copy </a:t>
            </a:r>
            <a:r>
              <a:rPr lang="en-US" dirty="0" smtClean="0">
                <a:solidFill>
                  <a:srgbClr val="FF0000"/>
                </a:solidFill>
              </a:rPr>
              <a:t>answers</a:t>
            </a:r>
          </a:p>
          <a:p>
            <a:r>
              <a:rPr lang="en-US" dirty="0" smtClean="0"/>
              <a:t>You may leave class if you are done early</a:t>
            </a:r>
          </a:p>
          <a:p>
            <a:r>
              <a:rPr lang="en-US" dirty="0" smtClean="0"/>
              <a:t>Please hand your solutions to your professor or your 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0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Review: BFS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Space: O(</a:t>
            </a:r>
            <a:r>
              <a:rPr lang="en-US" dirty="0" err="1" smtClean="0">
                <a:cs typeface="+mn-cs"/>
              </a:rPr>
              <a:t>b</a:t>
            </a:r>
            <a:r>
              <a:rPr lang="en-US" baseline="30000" dirty="0" err="1" smtClean="0">
                <a:cs typeface="+mn-cs"/>
              </a:rPr>
              <a:t>d</a:t>
            </a:r>
            <a:r>
              <a:rPr lang="en-US" dirty="0" smtClean="0">
                <a:cs typeface="+mn-cs"/>
              </a:rPr>
              <a:t>)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Time: O(</a:t>
            </a:r>
            <a:r>
              <a:rPr lang="en-US" dirty="0" err="1" smtClean="0">
                <a:cs typeface="+mn-cs"/>
              </a:rPr>
              <a:t>b</a:t>
            </a:r>
            <a:r>
              <a:rPr lang="en-US" baseline="30000" dirty="0" err="1" smtClean="0">
                <a:cs typeface="+mn-cs"/>
              </a:rPr>
              <a:t>d</a:t>
            </a:r>
            <a:r>
              <a:rPr lang="en-US" dirty="0" smtClean="0">
                <a:cs typeface="+mn-cs"/>
              </a:rPr>
              <a:t>)</a:t>
            </a:r>
          </a:p>
          <a:p>
            <a:pPr eaLnBrk="1" hangingPunct="1">
              <a:defRPr/>
            </a:pPr>
            <a:endParaRPr lang="en-US" baseline="30000" dirty="0" smtClean="0"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b = branching factor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d = depth to which BFS is reached</a:t>
            </a:r>
          </a:p>
        </p:txBody>
      </p:sp>
    </p:spTree>
    <p:extLst>
      <p:ext uri="{BB962C8B-B14F-4D97-AF65-F5344CB8AC3E}">
        <p14:creationId xmlns:p14="http://schemas.microsoft.com/office/powerpoint/2010/main" val="3830280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Review: 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Explores one path to the deepest level and then backtracks until it finds a goal state. 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This is realized in a LIFO queue (i.e. stack).</a:t>
            </a:r>
          </a:p>
          <a:p>
            <a:pPr eaLnBrk="1" hangingPunct="1">
              <a:defRPr/>
            </a:pPr>
            <a:endParaRPr lang="en-US" dirty="0" smtClean="0">
              <a:cs typeface="+mn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9154" y="2519160"/>
            <a:ext cx="3652090" cy="3653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8534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2309</Words>
  <Application>Microsoft Macintosh PowerPoint</Application>
  <PresentationFormat>On-screen Show (4:3)</PresentationFormat>
  <Paragraphs>507</Paragraphs>
  <Slides>71</Slides>
  <Notes>15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CS5100: Foundations of Artificial Intelligence  Informed search algorithms</vt:lpstr>
      <vt:lpstr>Administrative</vt:lpstr>
      <vt:lpstr>Review from Lecture 1</vt:lpstr>
      <vt:lpstr>Terminology</vt:lpstr>
      <vt:lpstr>Space Time Complexity</vt:lpstr>
      <vt:lpstr>Review: BFS</vt:lpstr>
      <vt:lpstr>Review: BFS</vt:lpstr>
      <vt:lpstr>Review: BFS</vt:lpstr>
      <vt:lpstr>Review: DFS</vt:lpstr>
      <vt:lpstr>Review: DFS</vt:lpstr>
      <vt:lpstr>Review: DFS</vt:lpstr>
      <vt:lpstr>Review: Iterative Deepening DFS</vt:lpstr>
      <vt:lpstr>Review: Iterative Deepening DFS</vt:lpstr>
      <vt:lpstr>Review: Uniform Cost Search</vt:lpstr>
      <vt:lpstr>Uniform Cost Search</vt:lpstr>
      <vt:lpstr>Issues with all these above techniques</vt:lpstr>
      <vt:lpstr>Today</vt:lpstr>
      <vt:lpstr>Today</vt:lpstr>
      <vt:lpstr>Best-first search</vt:lpstr>
      <vt:lpstr>Search Heuristics</vt:lpstr>
      <vt:lpstr>Example of Heuristic Function</vt:lpstr>
      <vt:lpstr>Greedy Search</vt:lpstr>
      <vt:lpstr>Greedy best-first search</vt:lpstr>
      <vt:lpstr>Greedy best-first search example</vt:lpstr>
      <vt:lpstr>Greedy best-first search example</vt:lpstr>
      <vt:lpstr>Greedy best-first search example</vt:lpstr>
      <vt:lpstr>Greedy best-first search example</vt:lpstr>
      <vt:lpstr>Properties of greedy best-first search</vt:lpstr>
      <vt:lpstr>Greedy Best First: Incomplete</vt:lpstr>
      <vt:lpstr>A* Search</vt:lpstr>
      <vt:lpstr>A* search</vt:lpstr>
      <vt:lpstr>A* search and UCS</vt:lpstr>
      <vt:lpstr>Combining UCS and Greedy</vt:lpstr>
      <vt:lpstr>A* search example</vt:lpstr>
      <vt:lpstr>A* search example</vt:lpstr>
      <vt:lpstr>A* search example</vt:lpstr>
      <vt:lpstr>A* search example</vt:lpstr>
      <vt:lpstr>A* search example</vt:lpstr>
      <vt:lpstr>A* search example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Creating Heuristics</vt:lpstr>
      <vt:lpstr>Creating Admissible Heuristics</vt:lpstr>
      <vt:lpstr>Relaxed problems</vt:lpstr>
      <vt:lpstr>Example: 8 Puzzle</vt:lpstr>
      <vt:lpstr>Example: 8 Puzzle</vt:lpstr>
      <vt:lpstr>Example: 8 Puzzle</vt:lpstr>
      <vt:lpstr>Relaxed problems</vt:lpstr>
      <vt:lpstr>8 Puzzle - heuristics</vt:lpstr>
      <vt:lpstr>8 Puzzle I</vt:lpstr>
      <vt:lpstr>8 Puzzle II</vt:lpstr>
      <vt:lpstr>8 Puzzle III</vt:lpstr>
      <vt:lpstr>A*: Summary</vt:lpstr>
      <vt:lpstr>Summary of Class</vt:lpstr>
      <vt:lpstr>Next</vt:lpstr>
    </vt:vector>
  </TitlesOfParts>
  <Company>Ticary Solutions,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CS5100: Foundations of Artificial Intelligence  Informed search algorithms</dc:title>
  <dc:creator>Rutu Mulkar-Mehta</dc:creator>
  <cp:lastModifiedBy>Rutu Mulkar-Mehta</cp:lastModifiedBy>
  <cp:revision>26</cp:revision>
  <cp:lastPrinted>2016-09-14T15:44:14Z</cp:lastPrinted>
  <dcterms:created xsi:type="dcterms:W3CDTF">2016-09-14T15:41:35Z</dcterms:created>
  <dcterms:modified xsi:type="dcterms:W3CDTF">2016-09-16T02:58:27Z</dcterms:modified>
</cp:coreProperties>
</file>